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84" r:id="rId5"/>
    <p:sldId id="285" r:id="rId6"/>
    <p:sldId id="287" r:id="rId7"/>
    <p:sldId id="286" r:id="rId8"/>
    <p:sldId id="288" r:id="rId9"/>
    <p:sldId id="289" r:id="rId10"/>
    <p:sldId id="290" r:id="rId11"/>
    <p:sldId id="291" r:id="rId12"/>
    <p:sldId id="292" r:id="rId13"/>
    <p:sldId id="293" r:id="rId14"/>
    <p:sldId id="2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12B2"/>
    <a:srgbClr val="41E33D"/>
    <a:srgbClr val="508E42"/>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2" autoAdjust="0"/>
    <p:restoredTop sz="94660"/>
  </p:normalViewPr>
  <p:slideViewPr>
    <p:cSldViewPr snapToGrid="0">
      <p:cViewPr>
        <p:scale>
          <a:sx n="78" d="100"/>
          <a:sy n="78" d="100"/>
        </p:scale>
        <p:origin x="606" y="129"/>
      </p:cViewPr>
      <p:guideLst/>
    </p:cSldViewPr>
  </p:slideViewPr>
  <p:notesTextViewPr>
    <p:cViewPr>
      <p:scale>
        <a:sx n="1" d="1"/>
        <a:sy n="1" d="1"/>
      </p:scale>
      <p:origin x="0" y="0"/>
    </p:cViewPr>
  </p:notesTextViewPr>
  <p:sorterViewPr>
    <p:cViewPr>
      <p:scale>
        <a:sx n="100" d="100"/>
        <a:sy n="100" d="100"/>
      </p:scale>
      <p:origin x="0" y="-11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DD93E2-C7FA-40C2-852A-703DF0B9672E}" type="datetimeFigureOut">
              <a:rPr lang="en-GB" smtClean="0"/>
              <a:t>01/01/2020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6B8481-FBC3-4108-87EF-240BB8EA982A}" type="slidenum">
              <a:rPr lang="en-GB" smtClean="0"/>
              <a:t>‹#›</a:t>
            </a:fld>
            <a:endParaRPr lang="en-GB"/>
          </a:p>
        </p:txBody>
      </p:sp>
    </p:spTree>
    <p:extLst>
      <p:ext uri="{BB962C8B-B14F-4D97-AF65-F5344CB8AC3E}">
        <p14:creationId xmlns:p14="http://schemas.microsoft.com/office/powerpoint/2010/main" val="2009518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877311D-A1CC-49F2-855E-DD31C9F72D15}" type="datetimeFigureOut">
              <a:rPr lang="en-GB" smtClean="0"/>
              <a:t>01/01/2020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1047321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877311D-A1CC-49F2-855E-DD31C9F72D15}" type="datetimeFigureOut">
              <a:rPr lang="en-GB" smtClean="0"/>
              <a:t>01/01/2020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74767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877311D-A1CC-49F2-855E-DD31C9F72D15}" type="datetimeFigureOut">
              <a:rPr lang="en-GB" smtClean="0"/>
              <a:t>01/01/2020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2896698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877311D-A1CC-49F2-855E-DD31C9F72D15}" type="datetimeFigureOut">
              <a:rPr lang="en-GB" smtClean="0"/>
              <a:t>01/01/2020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1201409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77311D-A1CC-49F2-855E-DD31C9F72D15}" type="datetimeFigureOut">
              <a:rPr lang="en-GB" smtClean="0"/>
              <a:t>01/01/2020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152727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877311D-A1CC-49F2-855E-DD31C9F72D15}" type="datetimeFigureOut">
              <a:rPr lang="en-GB" smtClean="0"/>
              <a:t>01/01/2020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1629820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877311D-A1CC-49F2-855E-DD31C9F72D15}" type="datetimeFigureOut">
              <a:rPr lang="en-GB" smtClean="0"/>
              <a:t>01/01/2020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1999134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877311D-A1CC-49F2-855E-DD31C9F72D15}" type="datetimeFigureOut">
              <a:rPr lang="en-GB" smtClean="0"/>
              <a:t>01/01/2020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379744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77311D-A1CC-49F2-855E-DD31C9F72D15}" type="datetimeFigureOut">
              <a:rPr lang="en-GB" smtClean="0"/>
              <a:t>01/01/2020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4120968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77311D-A1CC-49F2-855E-DD31C9F72D15}" type="datetimeFigureOut">
              <a:rPr lang="en-GB" smtClean="0"/>
              <a:t>01/01/2020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426443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77311D-A1CC-49F2-855E-DD31C9F72D15}" type="datetimeFigureOut">
              <a:rPr lang="en-GB" smtClean="0"/>
              <a:t>01/01/2020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DE3EBD-5B83-4DEA-A785-60AEC5C8F9DE}" type="slidenum">
              <a:rPr lang="en-GB" smtClean="0"/>
              <a:t>‹#›</a:t>
            </a:fld>
            <a:endParaRPr lang="en-GB"/>
          </a:p>
        </p:txBody>
      </p:sp>
    </p:spTree>
    <p:extLst>
      <p:ext uri="{BB962C8B-B14F-4D97-AF65-F5344CB8AC3E}">
        <p14:creationId xmlns:p14="http://schemas.microsoft.com/office/powerpoint/2010/main" val="237930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77311D-A1CC-49F2-855E-DD31C9F72D15}" type="datetimeFigureOut">
              <a:rPr lang="en-GB" smtClean="0"/>
              <a:t>01/01/2020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E3EBD-5B83-4DEA-A785-60AEC5C8F9DE}" type="slidenum">
              <a:rPr lang="en-GB" smtClean="0"/>
              <a:t>‹#›</a:t>
            </a:fld>
            <a:endParaRPr lang="en-GB"/>
          </a:p>
        </p:txBody>
      </p:sp>
    </p:spTree>
    <p:extLst>
      <p:ext uri="{BB962C8B-B14F-4D97-AF65-F5344CB8AC3E}">
        <p14:creationId xmlns:p14="http://schemas.microsoft.com/office/powerpoint/2010/main" val="2505552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0292" y="349804"/>
            <a:ext cx="8525924" cy="954107"/>
          </a:xfrm>
          <a:prstGeom prst="rect">
            <a:avLst/>
          </a:prstGeom>
          <a:noFill/>
        </p:spPr>
        <p:txBody>
          <a:bodyPr wrap="none" rtlCol="0">
            <a:spAutoFit/>
          </a:bodyPr>
          <a:lstStyle/>
          <a:p>
            <a:r>
              <a:rPr lang="en-GB" sz="2800" b="1" dirty="0" smtClean="0"/>
              <a:t>Flow diagram --- structure for your computer codes for </a:t>
            </a:r>
          </a:p>
          <a:p>
            <a:r>
              <a:rPr lang="en-GB" sz="2800" b="1" dirty="0"/>
              <a:t>	</a:t>
            </a:r>
            <a:r>
              <a:rPr lang="en-GB" sz="2800" b="1" dirty="0" smtClean="0"/>
              <a:t>		a visual psychophysics project </a:t>
            </a:r>
            <a:endParaRPr lang="en-GB" sz="2800" b="1" dirty="0"/>
          </a:p>
        </p:txBody>
      </p:sp>
      <p:sp>
        <p:nvSpPr>
          <p:cNvPr id="9" name="TextBox 8"/>
          <p:cNvSpPr txBox="1"/>
          <p:nvPr/>
        </p:nvSpPr>
        <p:spPr>
          <a:xfrm>
            <a:off x="1706062" y="2410784"/>
            <a:ext cx="3819122" cy="523220"/>
          </a:xfrm>
          <a:prstGeom prst="rect">
            <a:avLst/>
          </a:prstGeom>
          <a:noFill/>
        </p:spPr>
        <p:txBody>
          <a:bodyPr wrap="none" rtlCol="0">
            <a:spAutoFit/>
          </a:bodyPr>
          <a:lstStyle/>
          <a:p>
            <a:r>
              <a:rPr lang="en-GB" sz="2800" b="1" dirty="0" smtClean="0"/>
              <a:t>Li </a:t>
            </a:r>
            <a:r>
              <a:rPr lang="en-GB" sz="2800" b="1" dirty="0" err="1" smtClean="0"/>
              <a:t>Zhaoping</a:t>
            </a:r>
            <a:r>
              <a:rPr lang="en-GB" sz="2800" b="1" dirty="0" smtClean="0"/>
              <a:t>, Jan. 8, 2020</a:t>
            </a:r>
            <a:endParaRPr lang="en-GB" sz="2800" b="1" dirty="0"/>
          </a:p>
        </p:txBody>
      </p:sp>
    </p:spTree>
    <p:extLst>
      <p:ext uri="{BB962C8B-B14F-4D97-AF65-F5344CB8AC3E}">
        <p14:creationId xmlns:p14="http://schemas.microsoft.com/office/powerpoint/2010/main" val="912148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sp>
        <p:nvSpPr>
          <p:cNvPr id="3" name="TextBox 2"/>
          <p:cNvSpPr txBox="1"/>
          <p:nvPr/>
        </p:nvSpPr>
        <p:spPr>
          <a:xfrm>
            <a:off x="646948" y="1007391"/>
            <a:ext cx="2373663" cy="369332"/>
          </a:xfrm>
          <a:prstGeom prst="rect">
            <a:avLst/>
          </a:prstGeom>
          <a:noFill/>
        </p:spPr>
        <p:txBody>
          <a:bodyPr wrap="none" rtlCol="0">
            <a:spAutoFit/>
          </a:bodyPr>
          <a:lstStyle/>
          <a:p>
            <a:r>
              <a:rPr lang="en-GB" b="1" dirty="0" smtClean="0"/>
              <a:t>Given input variables:  </a:t>
            </a:r>
            <a:endParaRPr lang="en-GB" b="1" dirty="0"/>
          </a:p>
        </p:txBody>
      </p:sp>
      <p:sp>
        <p:nvSpPr>
          <p:cNvPr id="16" name="TextBox 15"/>
          <p:cNvSpPr txBox="1"/>
          <p:nvPr/>
        </p:nvSpPr>
        <p:spPr>
          <a:xfrm>
            <a:off x="646948" y="523220"/>
            <a:ext cx="2246512" cy="369332"/>
          </a:xfrm>
          <a:prstGeom prst="rect">
            <a:avLst/>
          </a:prstGeom>
          <a:solidFill>
            <a:srgbClr val="FFFF00"/>
          </a:solidFill>
        </p:spPr>
        <p:txBody>
          <a:bodyPr wrap="none" rtlCol="0">
            <a:spAutoFit/>
          </a:bodyPr>
          <a:lstStyle/>
          <a:p>
            <a:r>
              <a:rPr lang="en-GB" dirty="0" smtClean="0"/>
              <a:t>Set up trial sequences</a:t>
            </a:r>
            <a:endParaRPr lang="en-GB" dirty="0"/>
          </a:p>
        </p:txBody>
      </p:sp>
      <p:sp>
        <p:nvSpPr>
          <p:cNvPr id="4" name="Rectangle 3"/>
          <p:cNvSpPr/>
          <p:nvPr/>
        </p:nvSpPr>
        <p:spPr>
          <a:xfrm>
            <a:off x="1211018" y="1491562"/>
            <a:ext cx="8012762" cy="646331"/>
          </a:xfrm>
          <a:prstGeom prst="rect">
            <a:avLst/>
          </a:prstGeom>
        </p:spPr>
        <p:txBody>
          <a:bodyPr wrap="square">
            <a:spAutoFit/>
          </a:bodyPr>
          <a:lstStyle/>
          <a:p>
            <a:r>
              <a:rPr lang="en-GB" dirty="0" smtClean="0">
                <a:solidFill>
                  <a:srgbClr val="FF0000"/>
                </a:solidFill>
              </a:rPr>
              <a:t>Trial condition included in this session for the testing trials (e.g., M, DC, DI, B) </a:t>
            </a:r>
          </a:p>
          <a:p>
            <a:r>
              <a:rPr lang="en-GB" dirty="0" smtClean="0">
                <a:solidFill>
                  <a:srgbClr val="FF0000"/>
                </a:solidFill>
              </a:rPr>
              <a:t>Trial conditions included in this session for the training trials (e.g., M, B)</a:t>
            </a:r>
            <a:endParaRPr lang="en-GB" dirty="0" smtClean="0">
              <a:solidFill>
                <a:srgbClr val="FF0000"/>
              </a:solidFill>
            </a:endParaRPr>
          </a:p>
        </p:txBody>
      </p:sp>
      <p:sp>
        <p:nvSpPr>
          <p:cNvPr id="6" name="TextBox 5"/>
          <p:cNvSpPr txBox="1"/>
          <p:nvPr/>
        </p:nvSpPr>
        <p:spPr>
          <a:xfrm>
            <a:off x="1211018" y="2252732"/>
            <a:ext cx="5302734" cy="369332"/>
          </a:xfrm>
          <a:prstGeom prst="rect">
            <a:avLst/>
          </a:prstGeom>
          <a:noFill/>
        </p:spPr>
        <p:txBody>
          <a:bodyPr wrap="none" rtlCol="0">
            <a:spAutoFit/>
          </a:bodyPr>
          <a:lstStyle/>
          <a:p>
            <a:r>
              <a:rPr lang="en-GB" dirty="0" smtClean="0"/>
              <a:t>And other information in the experimental parameters</a:t>
            </a:r>
            <a:endParaRPr lang="en-GB" dirty="0"/>
          </a:p>
        </p:txBody>
      </p:sp>
      <p:sp>
        <p:nvSpPr>
          <p:cNvPr id="32" name="TextBox 31"/>
          <p:cNvSpPr txBox="1"/>
          <p:nvPr/>
        </p:nvSpPr>
        <p:spPr>
          <a:xfrm>
            <a:off x="646948" y="3007002"/>
            <a:ext cx="4021165" cy="369332"/>
          </a:xfrm>
          <a:prstGeom prst="rect">
            <a:avLst/>
          </a:prstGeom>
          <a:noFill/>
        </p:spPr>
        <p:txBody>
          <a:bodyPr wrap="none" rtlCol="0">
            <a:spAutoFit/>
          </a:bodyPr>
          <a:lstStyle/>
          <a:p>
            <a:r>
              <a:rPr lang="en-GB" b="1" dirty="0" smtClean="0"/>
              <a:t>Do (for both training and testing trials):  </a:t>
            </a:r>
            <a:endParaRPr lang="en-GB" b="1" dirty="0"/>
          </a:p>
        </p:txBody>
      </p:sp>
      <p:sp>
        <p:nvSpPr>
          <p:cNvPr id="7" name="TextBox 6"/>
          <p:cNvSpPr txBox="1"/>
          <p:nvPr/>
        </p:nvSpPr>
        <p:spPr>
          <a:xfrm>
            <a:off x="1259586" y="3491173"/>
            <a:ext cx="7135711" cy="646331"/>
          </a:xfrm>
          <a:prstGeom prst="rect">
            <a:avLst/>
          </a:prstGeom>
          <a:noFill/>
        </p:spPr>
        <p:txBody>
          <a:bodyPr wrap="square" rtlCol="0">
            <a:spAutoFit/>
          </a:bodyPr>
          <a:lstStyle/>
          <a:p>
            <a:r>
              <a:rPr lang="en-GB" dirty="0" smtClean="0"/>
              <a:t>Give a trial sequence of random interleaved conditions: </a:t>
            </a:r>
          </a:p>
          <a:p>
            <a:r>
              <a:rPr lang="en-GB" dirty="0"/>
              <a:t> </a:t>
            </a:r>
            <a:r>
              <a:rPr lang="en-GB" dirty="0" smtClean="0"/>
              <a:t>e.g.,   M, B, DC, M, DI, DI, M, DC, M, …. for trial 1, 2, 3, 4, …</a:t>
            </a:r>
            <a:endParaRPr lang="en-GB" dirty="0"/>
          </a:p>
        </p:txBody>
      </p:sp>
      <p:sp>
        <p:nvSpPr>
          <p:cNvPr id="34" name="TextBox 33"/>
          <p:cNvSpPr txBox="1"/>
          <p:nvPr/>
        </p:nvSpPr>
        <p:spPr>
          <a:xfrm>
            <a:off x="1149120" y="4361592"/>
            <a:ext cx="8399916" cy="1200329"/>
          </a:xfrm>
          <a:prstGeom prst="rect">
            <a:avLst/>
          </a:prstGeom>
          <a:noFill/>
        </p:spPr>
        <p:txBody>
          <a:bodyPr wrap="square" rtlCol="0">
            <a:spAutoFit/>
          </a:bodyPr>
          <a:lstStyle/>
          <a:p>
            <a:r>
              <a:rPr lang="en-GB" dirty="0" smtClean="0"/>
              <a:t>Also consider to a trial sequence of  response locations (target location or ocular singleton location, e.g., in left or right half of the image): </a:t>
            </a:r>
          </a:p>
          <a:p>
            <a:r>
              <a:rPr lang="en-GB" dirty="0"/>
              <a:t> </a:t>
            </a:r>
            <a:r>
              <a:rPr lang="en-GB" dirty="0" smtClean="0"/>
              <a:t>e.g.,   left, right, right, left, left, right, left, right, ….</a:t>
            </a:r>
            <a:r>
              <a:rPr lang="en-GB" dirty="0" smtClean="0"/>
              <a:t> for trial 1, 2, 3, 4, …</a:t>
            </a:r>
          </a:p>
          <a:p>
            <a:endParaRPr lang="en-GB" dirty="0"/>
          </a:p>
        </p:txBody>
      </p:sp>
    </p:spTree>
    <p:extLst>
      <p:ext uri="{BB962C8B-B14F-4D97-AF65-F5344CB8AC3E}">
        <p14:creationId xmlns:p14="http://schemas.microsoft.com/office/powerpoint/2010/main" val="3897324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192439" y="5056400"/>
            <a:ext cx="1563352" cy="34408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sp>
        <p:nvSpPr>
          <p:cNvPr id="10" name="Rectangle 9"/>
          <p:cNvSpPr/>
          <p:nvPr/>
        </p:nvSpPr>
        <p:spPr>
          <a:xfrm>
            <a:off x="806507" y="616769"/>
            <a:ext cx="2755474" cy="82234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806507" y="640731"/>
            <a:ext cx="2475358" cy="369332"/>
          </a:xfrm>
          <a:prstGeom prst="rect">
            <a:avLst/>
          </a:prstGeom>
          <a:noFill/>
        </p:spPr>
        <p:txBody>
          <a:bodyPr wrap="none" rtlCol="0">
            <a:spAutoFit/>
          </a:bodyPr>
          <a:lstStyle/>
          <a:p>
            <a:r>
              <a:rPr lang="en-GB" dirty="0" smtClean="0"/>
              <a:t>Do training/testing trials</a:t>
            </a:r>
            <a:endParaRPr lang="en-GB" dirty="0"/>
          </a:p>
        </p:txBody>
      </p:sp>
      <p:sp>
        <p:nvSpPr>
          <p:cNvPr id="12" name="TextBox 11"/>
          <p:cNvSpPr txBox="1"/>
          <p:nvPr/>
        </p:nvSpPr>
        <p:spPr>
          <a:xfrm>
            <a:off x="2192439" y="1010063"/>
            <a:ext cx="1269899" cy="369332"/>
          </a:xfrm>
          <a:prstGeom prst="rect">
            <a:avLst/>
          </a:prstGeom>
          <a:solidFill>
            <a:schemeClr val="accent1">
              <a:lumMod val="40000"/>
              <a:lumOff val="60000"/>
            </a:schemeClr>
          </a:solidFill>
          <a:ln>
            <a:solidFill>
              <a:schemeClr val="tx1"/>
            </a:solidFill>
          </a:ln>
        </p:spPr>
        <p:txBody>
          <a:bodyPr wrap="none" rtlCol="0">
            <a:spAutoFit/>
          </a:bodyPr>
          <a:lstStyle/>
          <a:p>
            <a:r>
              <a:rPr lang="en-GB" dirty="0" smtClean="0"/>
              <a:t>Do this trial</a:t>
            </a:r>
            <a:endParaRPr lang="en-GB" dirty="0"/>
          </a:p>
        </p:txBody>
      </p:sp>
      <p:sp>
        <p:nvSpPr>
          <p:cNvPr id="2" name="Rectangle 1"/>
          <p:cNvSpPr/>
          <p:nvPr/>
        </p:nvSpPr>
        <p:spPr>
          <a:xfrm>
            <a:off x="1262247" y="1623781"/>
            <a:ext cx="2373663" cy="369332"/>
          </a:xfrm>
          <a:prstGeom prst="rect">
            <a:avLst/>
          </a:prstGeom>
        </p:spPr>
        <p:txBody>
          <a:bodyPr wrap="none">
            <a:spAutoFit/>
          </a:bodyPr>
          <a:lstStyle/>
          <a:p>
            <a:r>
              <a:rPr lang="en-GB" b="1" dirty="0" smtClean="0"/>
              <a:t>Given input variables:  </a:t>
            </a:r>
            <a:endParaRPr lang="en-GB" b="1" dirty="0"/>
          </a:p>
        </p:txBody>
      </p:sp>
      <p:sp>
        <p:nvSpPr>
          <p:cNvPr id="14" name="TextBox 13"/>
          <p:cNvSpPr txBox="1"/>
          <p:nvPr/>
        </p:nvSpPr>
        <p:spPr>
          <a:xfrm>
            <a:off x="1750539" y="1926287"/>
            <a:ext cx="7135711" cy="646331"/>
          </a:xfrm>
          <a:prstGeom prst="rect">
            <a:avLst/>
          </a:prstGeom>
          <a:noFill/>
        </p:spPr>
        <p:txBody>
          <a:bodyPr wrap="square" rtlCol="0">
            <a:spAutoFit/>
          </a:bodyPr>
          <a:lstStyle/>
          <a:p>
            <a:r>
              <a:rPr lang="en-GB" dirty="0" smtClean="0"/>
              <a:t> a trial sequence of random interleaved conditions: </a:t>
            </a:r>
          </a:p>
          <a:p>
            <a:r>
              <a:rPr lang="en-GB" dirty="0"/>
              <a:t> </a:t>
            </a:r>
            <a:r>
              <a:rPr lang="en-GB" dirty="0" smtClean="0"/>
              <a:t>e.g.,   M, B, DC, M, DI, DI, M, DC, M, …. for trial 1, 2, 3, 4, …</a:t>
            </a:r>
            <a:endParaRPr lang="en-GB" dirty="0"/>
          </a:p>
        </p:txBody>
      </p:sp>
      <p:sp>
        <p:nvSpPr>
          <p:cNvPr id="15" name="TextBox 14"/>
          <p:cNvSpPr txBox="1"/>
          <p:nvPr/>
        </p:nvSpPr>
        <p:spPr>
          <a:xfrm>
            <a:off x="1750539" y="2655557"/>
            <a:ext cx="8399916" cy="1200329"/>
          </a:xfrm>
          <a:prstGeom prst="rect">
            <a:avLst/>
          </a:prstGeom>
          <a:noFill/>
        </p:spPr>
        <p:txBody>
          <a:bodyPr wrap="square" rtlCol="0">
            <a:spAutoFit/>
          </a:bodyPr>
          <a:lstStyle/>
          <a:p>
            <a:r>
              <a:rPr lang="en-GB" dirty="0" smtClean="0"/>
              <a:t>Also perhaps a trial sequence of  response locations (target location or ocular singleton location, e.g., in left or right half of the image): </a:t>
            </a:r>
          </a:p>
          <a:p>
            <a:r>
              <a:rPr lang="en-GB" dirty="0"/>
              <a:t> </a:t>
            </a:r>
            <a:r>
              <a:rPr lang="en-GB" dirty="0" smtClean="0"/>
              <a:t>e.g.,   left, right, right, left, left, right, left, right, ….</a:t>
            </a:r>
            <a:r>
              <a:rPr lang="en-GB" dirty="0" smtClean="0"/>
              <a:t> for trial 1, 2, 3, 4, …</a:t>
            </a:r>
          </a:p>
          <a:p>
            <a:endParaRPr lang="en-GB" dirty="0"/>
          </a:p>
        </p:txBody>
      </p:sp>
      <p:sp>
        <p:nvSpPr>
          <p:cNvPr id="20" name="Rectangle 19"/>
          <p:cNvSpPr/>
          <p:nvPr/>
        </p:nvSpPr>
        <p:spPr>
          <a:xfrm>
            <a:off x="1188318" y="3606353"/>
            <a:ext cx="623889" cy="369332"/>
          </a:xfrm>
          <a:prstGeom prst="rect">
            <a:avLst/>
          </a:prstGeom>
        </p:spPr>
        <p:txBody>
          <a:bodyPr wrap="none">
            <a:spAutoFit/>
          </a:bodyPr>
          <a:lstStyle/>
          <a:p>
            <a:r>
              <a:rPr lang="en-GB" b="1" dirty="0" smtClean="0"/>
              <a:t>Do:</a:t>
            </a:r>
            <a:r>
              <a:rPr lang="en-GB" b="1" dirty="0" smtClean="0"/>
              <a:t>  </a:t>
            </a:r>
            <a:endParaRPr lang="en-GB" b="1" dirty="0"/>
          </a:p>
        </p:txBody>
      </p:sp>
      <p:sp>
        <p:nvSpPr>
          <p:cNvPr id="5" name="TextBox 4"/>
          <p:cNvSpPr txBox="1"/>
          <p:nvPr/>
        </p:nvSpPr>
        <p:spPr>
          <a:xfrm>
            <a:off x="1812207" y="4203785"/>
            <a:ext cx="8961236" cy="2308324"/>
          </a:xfrm>
          <a:prstGeom prst="rect">
            <a:avLst/>
          </a:prstGeom>
          <a:noFill/>
        </p:spPr>
        <p:txBody>
          <a:bodyPr wrap="none" rtlCol="0">
            <a:spAutoFit/>
          </a:bodyPr>
          <a:lstStyle/>
          <a:p>
            <a:r>
              <a:rPr lang="en-GB" dirty="0"/>
              <a:t>f</a:t>
            </a:r>
            <a:r>
              <a:rPr lang="en-GB" dirty="0" smtClean="0"/>
              <a:t>or trial = 1: </a:t>
            </a:r>
            <a:r>
              <a:rPr lang="en-GB" dirty="0" err="1" smtClean="0"/>
              <a:t>TotalNumberOfTrials</a:t>
            </a:r>
            <a:endParaRPr lang="en-GB" dirty="0" smtClean="0"/>
          </a:p>
          <a:p>
            <a:r>
              <a:rPr lang="en-GB" dirty="0"/>
              <a:t> </a:t>
            </a:r>
            <a:r>
              <a:rPr lang="en-GB" dirty="0" smtClean="0"/>
              <a:t>       get trial condition (M, B, DC, or DI), and perhaps trial response location (e.g., left or right)</a:t>
            </a:r>
          </a:p>
          <a:p>
            <a:endParaRPr lang="en-GB" dirty="0"/>
          </a:p>
          <a:p>
            <a:r>
              <a:rPr lang="en-GB" dirty="0" smtClean="0"/>
              <a:t>        Do this trial</a:t>
            </a:r>
          </a:p>
          <a:p>
            <a:endParaRPr lang="en-GB" dirty="0"/>
          </a:p>
          <a:p>
            <a:r>
              <a:rPr lang="en-GB" dirty="0" smtClean="0"/>
              <a:t>       see if there should be a break after this trial, if so, do a break, otherwise, continue.</a:t>
            </a:r>
          </a:p>
          <a:p>
            <a:r>
              <a:rPr lang="en-GB" dirty="0"/>
              <a:t> </a:t>
            </a:r>
            <a:r>
              <a:rPr lang="en-GB" dirty="0" smtClean="0"/>
              <a:t>       </a:t>
            </a:r>
          </a:p>
          <a:p>
            <a:r>
              <a:rPr lang="en-GB" dirty="0" smtClean="0"/>
              <a:t>end</a:t>
            </a:r>
            <a:endParaRPr lang="en-GB" dirty="0"/>
          </a:p>
        </p:txBody>
      </p:sp>
    </p:spTree>
    <p:extLst>
      <p:ext uri="{BB962C8B-B14F-4D97-AF65-F5344CB8AC3E}">
        <p14:creationId xmlns:p14="http://schemas.microsoft.com/office/powerpoint/2010/main" val="1124405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grpSp>
        <p:nvGrpSpPr>
          <p:cNvPr id="16" name="Group 15"/>
          <p:cNvGrpSpPr/>
          <p:nvPr/>
        </p:nvGrpSpPr>
        <p:grpSpPr>
          <a:xfrm>
            <a:off x="392182" y="523220"/>
            <a:ext cx="4100038" cy="2862322"/>
            <a:chOff x="7928311" y="3527327"/>
            <a:chExt cx="4100038" cy="2862322"/>
          </a:xfrm>
        </p:grpSpPr>
        <p:sp>
          <p:nvSpPr>
            <p:cNvPr id="22" name="TextBox 21"/>
            <p:cNvSpPr txBox="1"/>
            <p:nvPr/>
          </p:nvSpPr>
          <p:spPr>
            <a:xfrm>
              <a:off x="7928311" y="3527327"/>
              <a:ext cx="4100038" cy="2862322"/>
            </a:xfrm>
            <a:prstGeom prst="rect">
              <a:avLst/>
            </a:prstGeom>
            <a:solidFill>
              <a:schemeClr val="accent1">
                <a:lumMod val="40000"/>
                <a:lumOff val="60000"/>
              </a:schemeClr>
            </a:solidFill>
            <a:ln>
              <a:solidFill>
                <a:schemeClr val="tx1"/>
              </a:solidFill>
            </a:ln>
          </p:spPr>
          <p:txBody>
            <a:bodyPr wrap="square" rtlCol="0">
              <a:spAutoFit/>
            </a:bodyPr>
            <a:lstStyle/>
            <a:p>
              <a:r>
                <a:rPr lang="en-GB" dirty="0" smtClean="0"/>
                <a:t>Do this trial</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
          <p:nvSpPr>
            <p:cNvPr id="23" name="TextBox 22"/>
            <p:cNvSpPr txBox="1"/>
            <p:nvPr/>
          </p:nvSpPr>
          <p:spPr>
            <a:xfrm>
              <a:off x="9027819" y="5323031"/>
              <a:ext cx="2466619" cy="646331"/>
            </a:xfrm>
            <a:prstGeom prst="rect">
              <a:avLst/>
            </a:prstGeom>
            <a:solidFill>
              <a:schemeClr val="accent4">
                <a:lumMod val="40000"/>
                <a:lumOff val="60000"/>
              </a:schemeClr>
            </a:solidFill>
          </p:spPr>
          <p:txBody>
            <a:bodyPr wrap="square" rtlCol="0">
              <a:spAutoFit/>
            </a:bodyPr>
            <a:lstStyle/>
            <a:p>
              <a:r>
                <a:rPr lang="en-GB" dirty="0" smtClean="0"/>
                <a:t>Record trial info (stimuli and response info)</a:t>
              </a:r>
              <a:endParaRPr lang="en-GB" dirty="0"/>
            </a:p>
          </p:txBody>
        </p:sp>
        <p:sp>
          <p:nvSpPr>
            <p:cNvPr id="24" name="TextBox 23"/>
            <p:cNvSpPr txBox="1"/>
            <p:nvPr/>
          </p:nvSpPr>
          <p:spPr>
            <a:xfrm>
              <a:off x="9009309" y="4500447"/>
              <a:ext cx="2607060" cy="646331"/>
            </a:xfrm>
            <a:prstGeom prst="rect">
              <a:avLst/>
            </a:prstGeom>
            <a:solidFill>
              <a:schemeClr val="accent4">
                <a:lumMod val="40000"/>
                <a:lumOff val="60000"/>
              </a:schemeClr>
            </a:solidFill>
          </p:spPr>
          <p:txBody>
            <a:bodyPr wrap="none" rtlCol="0">
              <a:spAutoFit/>
            </a:bodyPr>
            <a:lstStyle/>
            <a:p>
              <a:r>
                <a:rPr lang="en-GB" dirty="0" smtClean="0"/>
                <a:t>Display stimuli </a:t>
              </a:r>
            </a:p>
            <a:p>
              <a:r>
                <a:rPr lang="en-GB" dirty="0" smtClean="0"/>
                <a:t>And get subject response,</a:t>
              </a:r>
            </a:p>
          </p:txBody>
        </p:sp>
        <p:sp>
          <p:nvSpPr>
            <p:cNvPr id="25" name="TextBox 24"/>
            <p:cNvSpPr txBox="1"/>
            <p:nvPr/>
          </p:nvSpPr>
          <p:spPr>
            <a:xfrm>
              <a:off x="8995111" y="4048360"/>
              <a:ext cx="1358770" cy="369332"/>
            </a:xfrm>
            <a:prstGeom prst="rect">
              <a:avLst/>
            </a:prstGeom>
            <a:solidFill>
              <a:schemeClr val="accent4">
                <a:lumMod val="40000"/>
                <a:lumOff val="60000"/>
              </a:schemeClr>
            </a:solidFill>
          </p:spPr>
          <p:txBody>
            <a:bodyPr wrap="none" rtlCol="0">
              <a:spAutoFit/>
            </a:bodyPr>
            <a:lstStyle/>
            <a:p>
              <a:r>
                <a:rPr lang="en-GB" dirty="0" smtClean="0"/>
                <a:t>Draw stimuli</a:t>
              </a:r>
              <a:endParaRPr lang="en-GB" dirty="0"/>
            </a:p>
          </p:txBody>
        </p:sp>
      </p:grpSp>
      <p:sp>
        <p:nvSpPr>
          <p:cNvPr id="3" name="TextBox 2"/>
          <p:cNvSpPr txBox="1"/>
          <p:nvPr/>
        </p:nvSpPr>
        <p:spPr>
          <a:xfrm>
            <a:off x="4805203" y="523220"/>
            <a:ext cx="2267865" cy="369332"/>
          </a:xfrm>
          <a:prstGeom prst="rect">
            <a:avLst/>
          </a:prstGeom>
          <a:noFill/>
        </p:spPr>
        <p:txBody>
          <a:bodyPr wrap="none" rtlCol="0">
            <a:spAutoFit/>
          </a:bodyPr>
          <a:lstStyle/>
          <a:p>
            <a:r>
              <a:rPr lang="en-GB" b="1" dirty="0" smtClean="0"/>
              <a:t>Given input variables:</a:t>
            </a:r>
            <a:endParaRPr lang="en-GB" b="1" dirty="0"/>
          </a:p>
        </p:txBody>
      </p:sp>
      <p:sp>
        <p:nvSpPr>
          <p:cNvPr id="4" name="TextBox 3"/>
          <p:cNvSpPr txBox="1"/>
          <p:nvPr/>
        </p:nvSpPr>
        <p:spPr>
          <a:xfrm>
            <a:off x="6265788" y="969633"/>
            <a:ext cx="3448945" cy="369332"/>
          </a:xfrm>
          <a:prstGeom prst="rect">
            <a:avLst/>
          </a:prstGeom>
          <a:noFill/>
        </p:spPr>
        <p:txBody>
          <a:bodyPr wrap="square" rtlCol="0">
            <a:spAutoFit/>
          </a:bodyPr>
          <a:lstStyle/>
          <a:p>
            <a:r>
              <a:rPr lang="en-GB" dirty="0" smtClean="0"/>
              <a:t>A lot in the Read in parameters </a:t>
            </a:r>
            <a:endParaRPr lang="en-GB" dirty="0"/>
          </a:p>
        </p:txBody>
      </p:sp>
      <p:sp>
        <p:nvSpPr>
          <p:cNvPr id="26" name="TextBox 25"/>
          <p:cNvSpPr txBox="1"/>
          <p:nvPr/>
        </p:nvSpPr>
        <p:spPr>
          <a:xfrm>
            <a:off x="6265787" y="1301077"/>
            <a:ext cx="3700559" cy="369332"/>
          </a:xfrm>
          <a:prstGeom prst="rect">
            <a:avLst/>
          </a:prstGeom>
          <a:noFill/>
        </p:spPr>
        <p:txBody>
          <a:bodyPr wrap="square" rtlCol="0">
            <a:spAutoFit/>
          </a:bodyPr>
          <a:lstStyle/>
          <a:p>
            <a:r>
              <a:rPr lang="en-GB" dirty="0" smtClean="0"/>
              <a:t>Trial condition (e.g., M, DC, DI, or B) </a:t>
            </a:r>
            <a:endParaRPr lang="en-GB" dirty="0"/>
          </a:p>
        </p:txBody>
      </p:sp>
      <p:sp>
        <p:nvSpPr>
          <p:cNvPr id="27" name="TextBox 26"/>
          <p:cNvSpPr txBox="1"/>
          <p:nvPr/>
        </p:nvSpPr>
        <p:spPr>
          <a:xfrm>
            <a:off x="6265786" y="1670409"/>
            <a:ext cx="3700559" cy="369332"/>
          </a:xfrm>
          <a:prstGeom prst="rect">
            <a:avLst/>
          </a:prstGeom>
          <a:noFill/>
        </p:spPr>
        <p:txBody>
          <a:bodyPr wrap="square" rtlCol="0">
            <a:spAutoFit/>
          </a:bodyPr>
          <a:lstStyle/>
          <a:p>
            <a:r>
              <a:rPr lang="en-GB" dirty="0" smtClean="0"/>
              <a:t>Trial target/ocular singleton location </a:t>
            </a:r>
            <a:endParaRPr lang="en-GB" dirty="0"/>
          </a:p>
        </p:txBody>
      </p:sp>
      <p:sp>
        <p:nvSpPr>
          <p:cNvPr id="28" name="TextBox 27"/>
          <p:cNvSpPr txBox="1"/>
          <p:nvPr/>
        </p:nvSpPr>
        <p:spPr>
          <a:xfrm>
            <a:off x="4742811" y="2186519"/>
            <a:ext cx="518091" cy="369332"/>
          </a:xfrm>
          <a:prstGeom prst="rect">
            <a:avLst/>
          </a:prstGeom>
          <a:noFill/>
        </p:spPr>
        <p:txBody>
          <a:bodyPr wrap="none" rtlCol="0">
            <a:spAutoFit/>
          </a:bodyPr>
          <a:lstStyle/>
          <a:p>
            <a:r>
              <a:rPr lang="en-GB" b="1" dirty="0" smtClean="0"/>
              <a:t>Do:</a:t>
            </a:r>
            <a:endParaRPr lang="en-GB" b="1" dirty="0"/>
          </a:p>
        </p:txBody>
      </p:sp>
      <p:sp>
        <p:nvSpPr>
          <p:cNvPr id="29" name="TextBox 28"/>
          <p:cNvSpPr txBox="1"/>
          <p:nvPr/>
        </p:nvSpPr>
        <p:spPr>
          <a:xfrm>
            <a:off x="5888810" y="2423649"/>
            <a:ext cx="1358770" cy="369332"/>
          </a:xfrm>
          <a:prstGeom prst="rect">
            <a:avLst/>
          </a:prstGeom>
          <a:solidFill>
            <a:schemeClr val="accent4">
              <a:lumMod val="40000"/>
              <a:lumOff val="60000"/>
            </a:schemeClr>
          </a:solidFill>
        </p:spPr>
        <p:txBody>
          <a:bodyPr wrap="none" rtlCol="0">
            <a:spAutoFit/>
          </a:bodyPr>
          <a:lstStyle/>
          <a:p>
            <a:r>
              <a:rPr lang="en-GB" dirty="0" smtClean="0"/>
              <a:t>Draw stimuli</a:t>
            </a:r>
            <a:endParaRPr lang="en-GB" dirty="0"/>
          </a:p>
        </p:txBody>
      </p:sp>
      <p:sp>
        <p:nvSpPr>
          <p:cNvPr id="7" name="TextBox 6"/>
          <p:cNvSpPr txBox="1"/>
          <p:nvPr/>
        </p:nvSpPr>
        <p:spPr>
          <a:xfrm>
            <a:off x="5353481" y="2457423"/>
            <a:ext cx="442750" cy="369332"/>
          </a:xfrm>
          <a:prstGeom prst="rect">
            <a:avLst/>
          </a:prstGeom>
          <a:noFill/>
        </p:spPr>
        <p:txBody>
          <a:bodyPr wrap="none" rtlCol="0">
            <a:spAutoFit/>
          </a:bodyPr>
          <a:lstStyle/>
          <a:p>
            <a:r>
              <a:rPr lang="en-GB" dirty="0" smtClean="0"/>
              <a:t>(1)</a:t>
            </a:r>
            <a:endParaRPr lang="en-GB" dirty="0"/>
          </a:p>
        </p:txBody>
      </p:sp>
      <p:sp>
        <p:nvSpPr>
          <p:cNvPr id="30" name="TextBox 29"/>
          <p:cNvSpPr txBox="1"/>
          <p:nvPr/>
        </p:nvSpPr>
        <p:spPr>
          <a:xfrm>
            <a:off x="5383143" y="3016210"/>
            <a:ext cx="6245236" cy="369332"/>
          </a:xfrm>
          <a:prstGeom prst="rect">
            <a:avLst/>
          </a:prstGeom>
          <a:noFill/>
        </p:spPr>
        <p:txBody>
          <a:bodyPr wrap="none" rtlCol="0">
            <a:spAutoFit/>
          </a:bodyPr>
          <a:lstStyle/>
          <a:p>
            <a:r>
              <a:rPr lang="en-GB" dirty="0" smtClean="0"/>
              <a:t>(2)  Display instruction image “press any button for the next trial”</a:t>
            </a:r>
            <a:endParaRPr lang="en-GB" dirty="0"/>
          </a:p>
        </p:txBody>
      </p:sp>
      <p:sp>
        <p:nvSpPr>
          <p:cNvPr id="31" name="TextBox 30"/>
          <p:cNvSpPr txBox="1"/>
          <p:nvPr/>
        </p:nvSpPr>
        <p:spPr>
          <a:xfrm>
            <a:off x="5383143" y="3511245"/>
            <a:ext cx="6075125" cy="369332"/>
          </a:xfrm>
          <a:prstGeom prst="rect">
            <a:avLst/>
          </a:prstGeom>
          <a:noFill/>
        </p:spPr>
        <p:txBody>
          <a:bodyPr wrap="none" rtlCol="0">
            <a:spAutoFit/>
          </a:bodyPr>
          <a:lstStyle/>
          <a:p>
            <a:r>
              <a:rPr lang="en-GB" dirty="0" smtClean="0"/>
              <a:t>(3)  Wait for subject to press a button, receive the button press</a:t>
            </a:r>
            <a:endParaRPr lang="en-GB" dirty="0"/>
          </a:p>
        </p:txBody>
      </p:sp>
      <p:sp>
        <p:nvSpPr>
          <p:cNvPr id="32" name="TextBox 31"/>
          <p:cNvSpPr txBox="1"/>
          <p:nvPr/>
        </p:nvSpPr>
        <p:spPr>
          <a:xfrm>
            <a:off x="5383143" y="4027516"/>
            <a:ext cx="6335965" cy="369332"/>
          </a:xfrm>
          <a:prstGeom prst="rect">
            <a:avLst/>
          </a:prstGeom>
          <a:noFill/>
        </p:spPr>
        <p:txBody>
          <a:bodyPr wrap="none" rtlCol="0">
            <a:spAutoFit/>
          </a:bodyPr>
          <a:lstStyle/>
          <a:p>
            <a:pPr marL="342900" indent="-342900">
              <a:buAutoNum type="arabicParenBoth" startAt="4"/>
            </a:pPr>
            <a:r>
              <a:rPr lang="en-GB" dirty="0" smtClean="0"/>
              <a:t>Display the test image (and mask image 200 </a:t>
            </a:r>
            <a:r>
              <a:rPr lang="en-GB" dirty="0" err="1" smtClean="0"/>
              <a:t>ms</a:t>
            </a:r>
            <a:r>
              <a:rPr lang="en-GB" dirty="0" smtClean="0"/>
              <a:t> after if Exp. 1)</a:t>
            </a:r>
          </a:p>
        </p:txBody>
      </p:sp>
      <p:sp>
        <p:nvSpPr>
          <p:cNvPr id="33" name="TextBox 32"/>
          <p:cNvSpPr txBox="1"/>
          <p:nvPr/>
        </p:nvSpPr>
        <p:spPr>
          <a:xfrm>
            <a:off x="5383143" y="4558996"/>
            <a:ext cx="6034794" cy="369332"/>
          </a:xfrm>
          <a:prstGeom prst="rect">
            <a:avLst/>
          </a:prstGeom>
          <a:noFill/>
        </p:spPr>
        <p:txBody>
          <a:bodyPr wrap="none" rtlCol="0">
            <a:spAutoFit/>
          </a:bodyPr>
          <a:lstStyle/>
          <a:p>
            <a:r>
              <a:rPr lang="en-GB" dirty="0" smtClean="0"/>
              <a:t>(5) Wait for subject’s button response, record button response</a:t>
            </a:r>
          </a:p>
        </p:txBody>
      </p:sp>
      <p:sp>
        <p:nvSpPr>
          <p:cNvPr id="34" name="TextBox 33"/>
          <p:cNvSpPr txBox="1"/>
          <p:nvPr/>
        </p:nvSpPr>
        <p:spPr>
          <a:xfrm>
            <a:off x="5383143" y="5105725"/>
            <a:ext cx="6327886" cy="923330"/>
          </a:xfrm>
          <a:prstGeom prst="rect">
            <a:avLst/>
          </a:prstGeom>
          <a:noFill/>
        </p:spPr>
        <p:txBody>
          <a:bodyPr wrap="none" rtlCol="0">
            <a:spAutoFit/>
          </a:bodyPr>
          <a:lstStyle/>
          <a:p>
            <a:r>
              <a:rPr lang="en-GB" dirty="0" smtClean="0"/>
              <a:t>(6) Record all trial stimulus information, especially condition, and </a:t>
            </a:r>
          </a:p>
          <a:p>
            <a:r>
              <a:rPr lang="en-GB" dirty="0"/>
              <a:t> </a:t>
            </a:r>
            <a:r>
              <a:rPr lang="en-GB" dirty="0" smtClean="0"/>
              <a:t>      trial response button and response  time</a:t>
            </a:r>
          </a:p>
          <a:p>
            <a:r>
              <a:rPr lang="en-GB" dirty="0"/>
              <a:t> </a:t>
            </a:r>
            <a:r>
              <a:rPr lang="en-GB" dirty="0" smtClean="0"/>
              <a:t>     for this trial in a data structure.</a:t>
            </a:r>
          </a:p>
        </p:txBody>
      </p:sp>
    </p:spTree>
    <p:extLst>
      <p:ext uri="{BB962C8B-B14F-4D97-AF65-F5344CB8AC3E}">
        <p14:creationId xmlns:p14="http://schemas.microsoft.com/office/powerpoint/2010/main" val="39311446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sp>
        <p:nvSpPr>
          <p:cNvPr id="11" name="TextBox 10"/>
          <p:cNvSpPr txBox="1"/>
          <p:nvPr/>
        </p:nvSpPr>
        <p:spPr>
          <a:xfrm>
            <a:off x="747343" y="3539885"/>
            <a:ext cx="886781" cy="369332"/>
          </a:xfrm>
          <a:prstGeom prst="rect">
            <a:avLst/>
          </a:prstGeom>
          <a:solidFill>
            <a:srgbClr val="FFFF00"/>
          </a:solidFill>
        </p:spPr>
        <p:txBody>
          <a:bodyPr wrap="none" rtlCol="0">
            <a:spAutoFit/>
          </a:bodyPr>
          <a:lstStyle/>
          <a:p>
            <a:r>
              <a:rPr lang="en-GB" dirty="0" smtClean="0"/>
              <a:t>Ending:</a:t>
            </a:r>
            <a:endParaRPr lang="en-GB" dirty="0"/>
          </a:p>
        </p:txBody>
      </p:sp>
      <p:sp>
        <p:nvSpPr>
          <p:cNvPr id="3" name="TextBox 2"/>
          <p:cNvSpPr txBox="1"/>
          <p:nvPr/>
        </p:nvSpPr>
        <p:spPr>
          <a:xfrm>
            <a:off x="1815141" y="3724551"/>
            <a:ext cx="518091" cy="369332"/>
          </a:xfrm>
          <a:prstGeom prst="rect">
            <a:avLst/>
          </a:prstGeom>
          <a:noFill/>
        </p:spPr>
        <p:txBody>
          <a:bodyPr wrap="none" rtlCol="0">
            <a:spAutoFit/>
          </a:bodyPr>
          <a:lstStyle/>
          <a:p>
            <a:r>
              <a:rPr lang="en-GB" b="1" dirty="0" smtClean="0"/>
              <a:t>Do:</a:t>
            </a:r>
            <a:endParaRPr lang="en-GB" b="1" dirty="0"/>
          </a:p>
        </p:txBody>
      </p:sp>
      <p:sp>
        <p:nvSpPr>
          <p:cNvPr id="16" name="TextBox 15"/>
          <p:cNvSpPr txBox="1"/>
          <p:nvPr/>
        </p:nvSpPr>
        <p:spPr>
          <a:xfrm>
            <a:off x="747343" y="523220"/>
            <a:ext cx="1398781" cy="369332"/>
          </a:xfrm>
          <a:prstGeom prst="rect">
            <a:avLst/>
          </a:prstGeom>
          <a:solidFill>
            <a:srgbClr val="FFFF00"/>
          </a:solidFill>
        </p:spPr>
        <p:txBody>
          <a:bodyPr wrap="none" rtlCol="0">
            <a:spAutoFit/>
          </a:bodyPr>
          <a:lstStyle/>
          <a:p>
            <a:r>
              <a:rPr lang="en-GB" dirty="0" smtClean="0"/>
              <a:t>Pause/Ready</a:t>
            </a:r>
            <a:endParaRPr lang="en-GB" dirty="0"/>
          </a:p>
        </p:txBody>
      </p:sp>
      <p:sp>
        <p:nvSpPr>
          <p:cNvPr id="6" name="TextBox 5"/>
          <p:cNvSpPr txBox="1"/>
          <p:nvPr/>
        </p:nvSpPr>
        <p:spPr>
          <a:xfrm>
            <a:off x="1675377" y="1374668"/>
            <a:ext cx="8949886" cy="2031325"/>
          </a:xfrm>
          <a:prstGeom prst="rect">
            <a:avLst/>
          </a:prstGeom>
          <a:noFill/>
        </p:spPr>
        <p:txBody>
          <a:bodyPr wrap="none" rtlCol="0">
            <a:spAutoFit/>
          </a:bodyPr>
          <a:lstStyle/>
          <a:p>
            <a:r>
              <a:rPr lang="en-GB" dirty="0" smtClean="0"/>
              <a:t>After training trial, before testing trials, display on the screen with text such as</a:t>
            </a:r>
          </a:p>
          <a:p>
            <a:endParaRPr lang="en-GB" dirty="0"/>
          </a:p>
          <a:p>
            <a:r>
              <a:rPr lang="en-GB" dirty="0" smtClean="0"/>
              <a:t>“Training trials finished, do you have any questions?”</a:t>
            </a:r>
          </a:p>
          <a:p>
            <a:endParaRPr lang="en-GB" dirty="0"/>
          </a:p>
          <a:p>
            <a:r>
              <a:rPr lang="en-GB" dirty="0" smtClean="0"/>
              <a:t>“We are next proceeding to the testing trials, let me know when you are ready”</a:t>
            </a:r>
          </a:p>
          <a:p>
            <a:endParaRPr lang="en-GB" dirty="0"/>
          </a:p>
          <a:p>
            <a:r>
              <a:rPr lang="en-GB" dirty="0" smtClean="0"/>
              <a:t>When the subject indicate he/she is ready, the experimenter initiate the next step in the code</a:t>
            </a:r>
          </a:p>
        </p:txBody>
      </p:sp>
      <p:sp>
        <p:nvSpPr>
          <p:cNvPr id="17" name="TextBox 16"/>
          <p:cNvSpPr txBox="1"/>
          <p:nvPr/>
        </p:nvSpPr>
        <p:spPr>
          <a:xfrm>
            <a:off x="747343" y="4093883"/>
            <a:ext cx="8951681" cy="2585323"/>
          </a:xfrm>
          <a:prstGeom prst="rect">
            <a:avLst/>
          </a:prstGeom>
          <a:noFill/>
        </p:spPr>
        <p:txBody>
          <a:bodyPr wrap="none" rtlCol="0">
            <a:spAutoFit/>
          </a:bodyPr>
          <a:lstStyle/>
          <a:p>
            <a:r>
              <a:rPr lang="en-GB" dirty="0" smtClean="0"/>
              <a:t>After the testing trials, display on the screen text such as</a:t>
            </a:r>
            <a:endParaRPr lang="en-GB" dirty="0"/>
          </a:p>
          <a:p>
            <a:r>
              <a:rPr lang="en-GB" dirty="0" smtClean="0"/>
              <a:t>“Experiment trials finished, thank you very much”</a:t>
            </a:r>
          </a:p>
          <a:p>
            <a:r>
              <a:rPr lang="en-GB" dirty="0" smtClean="0"/>
              <a:t>“Please let experimenter know any comments and observations you have”</a:t>
            </a:r>
          </a:p>
          <a:p>
            <a:endParaRPr lang="en-GB" dirty="0"/>
          </a:p>
          <a:p>
            <a:r>
              <a:rPr lang="en-GB" dirty="0" smtClean="0"/>
              <a:t>Record subject’s comments into data, e.g., a text string called “</a:t>
            </a:r>
            <a:r>
              <a:rPr lang="en-GB" dirty="0" err="1" smtClean="0"/>
              <a:t>SubjectComment</a:t>
            </a:r>
            <a:r>
              <a:rPr lang="en-GB" dirty="0" smtClean="0"/>
              <a:t>”</a:t>
            </a:r>
          </a:p>
          <a:p>
            <a:r>
              <a:rPr lang="en-GB" dirty="0" smtClean="0"/>
              <a:t> </a:t>
            </a:r>
          </a:p>
          <a:p>
            <a:r>
              <a:rPr lang="en-GB" dirty="0" smtClean="0"/>
              <a:t>Write your own observations into data, e.g., in a text string called “</a:t>
            </a:r>
            <a:r>
              <a:rPr lang="en-GB" dirty="0" err="1" smtClean="0"/>
              <a:t>ExperimenterObservation</a:t>
            </a:r>
            <a:r>
              <a:rPr lang="en-GB" dirty="0" smtClean="0"/>
              <a:t>”</a:t>
            </a:r>
          </a:p>
          <a:p>
            <a:r>
              <a:rPr lang="en-GB" dirty="0" smtClean="0"/>
              <a:t>Save all data and comments into a *.mat file --- best name this file using the </a:t>
            </a:r>
          </a:p>
          <a:p>
            <a:r>
              <a:rPr lang="en-GB" dirty="0" err="1" smtClean="0"/>
              <a:t>SubjectID</a:t>
            </a:r>
            <a:r>
              <a:rPr lang="en-GB" dirty="0" smtClean="0"/>
              <a:t>, session number,  and date, hour, minute of the experiment</a:t>
            </a:r>
            <a:endParaRPr lang="en-GB" dirty="0"/>
          </a:p>
        </p:txBody>
      </p:sp>
    </p:spTree>
    <p:extLst>
      <p:ext uri="{BB962C8B-B14F-4D97-AF65-F5344CB8AC3E}">
        <p14:creationId xmlns:p14="http://schemas.microsoft.com/office/powerpoint/2010/main" val="1670985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3666" y="0"/>
            <a:ext cx="2227020" cy="461665"/>
          </a:xfrm>
          <a:prstGeom prst="rect">
            <a:avLst/>
          </a:prstGeom>
          <a:noFill/>
        </p:spPr>
        <p:txBody>
          <a:bodyPr wrap="none" rtlCol="0">
            <a:spAutoFit/>
          </a:bodyPr>
          <a:lstStyle/>
          <a:p>
            <a:r>
              <a:rPr lang="en-GB" sz="2400" b="1" dirty="0" smtClean="0"/>
              <a:t>Tips and advice:</a:t>
            </a:r>
            <a:endParaRPr lang="en-GB" sz="2400" b="1" dirty="0"/>
          </a:p>
        </p:txBody>
      </p:sp>
      <p:sp>
        <p:nvSpPr>
          <p:cNvPr id="5" name="TextBox 4"/>
          <p:cNvSpPr txBox="1"/>
          <p:nvPr/>
        </p:nvSpPr>
        <p:spPr>
          <a:xfrm>
            <a:off x="579938" y="461665"/>
            <a:ext cx="11565012" cy="1200329"/>
          </a:xfrm>
          <a:prstGeom prst="rect">
            <a:avLst/>
          </a:prstGeom>
          <a:noFill/>
        </p:spPr>
        <p:txBody>
          <a:bodyPr wrap="square" rtlCol="0">
            <a:spAutoFit/>
          </a:bodyPr>
          <a:lstStyle/>
          <a:p>
            <a:r>
              <a:rPr lang="en-GB" dirty="0" smtClean="0"/>
              <a:t>Use easy-to-understand names for variables and parameters, e.g., use variable name “RT” for reaction time,</a:t>
            </a:r>
          </a:p>
          <a:p>
            <a:r>
              <a:rPr lang="en-GB" dirty="0" smtClean="0"/>
              <a:t>Name “</a:t>
            </a:r>
            <a:r>
              <a:rPr lang="en-GB" dirty="0" err="1" smtClean="0"/>
              <a:t>FixationDotDiameter</a:t>
            </a:r>
            <a:r>
              <a:rPr lang="en-GB" dirty="0" smtClean="0"/>
              <a:t>” for the diameter of the fixation dot, do not use names such as x, y, a, b, since they have no meaning and should only be used for things that do not matter.</a:t>
            </a:r>
          </a:p>
          <a:p>
            <a:r>
              <a:rPr lang="en-GB" dirty="0" smtClean="0"/>
              <a:t>Comment on your code so that others can understand, and you can later remember what you did.</a:t>
            </a:r>
            <a:endParaRPr lang="en-GB" dirty="0"/>
          </a:p>
        </p:txBody>
      </p:sp>
      <p:sp>
        <p:nvSpPr>
          <p:cNvPr id="6" name="TextBox 5"/>
          <p:cNvSpPr txBox="1"/>
          <p:nvPr/>
        </p:nvSpPr>
        <p:spPr>
          <a:xfrm>
            <a:off x="579937" y="1747910"/>
            <a:ext cx="11319535" cy="1200329"/>
          </a:xfrm>
          <a:prstGeom prst="rect">
            <a:avLst/>
          </a:prstGeom>
          <a:noFill/>
        </p:spPr>
        <p:txBody>
          <a:bodyPr wrap="square" rtlCol="0">
            <a:spAutoFit/>
          </a:bodyPr>
          <a:lstStyle/>
          <a:p>
            <a:r>
              <a:rPr lang="en-GB" dirty="0" smtClean="0"/>
              <a:t>Save all stimulus and trial information into the *.mat file in the end. The information must be complete such that when you later read this file, you can recreate all the details of the experiment, including all the stimulus images for each trial, their display durations, and the subjects response buttons and response timings, as if you are replaying a recorded video. </a:t>
            </a:r>
            <a:endParaRPr lang="en-GB" dirty="0"/>
          </a:p>
        </p:txBody>
      </p:sp>
      <p:sp>
        <p:nvSpPr>
          <p:cNvPr id="7" name="TextBox 6"/>
          <p:cNvSpPr txBox="1"/>
          <p:nvPr/>
        </p:nvSpPr>
        <p:spPr>
          <a:xfrm>
            <a:off x="540047" y="3103231"/>
            <a:ext cx="11408521" cy="923330"/>
          </a:xfrm>
          <a:prstGeom prst="rect">
            <a:avLst/>
          </a:prstGeom>
          <a:noFill/>
        </p:spPr>
        <p:txBody>
          <a:bodyPr wrap="square" rtlCol="0">
            <a:spAutoFit/>
          </a:bodyPr>
          <a:lstStyle/>
          <a:p>
            <a:r>
              <a:rPr lang="en-GB" dirty="0" smtClean="0"/>
              <a:t>Once you have saved experimental session information into this *.mat file, this file should never be changed, overwritten, and can only be read. This means, the modification date of this file will never change. This is the way to check that the data has never been changed or overwritten.</a:t>
            </a:r>
            <a:endParaRPr lang="en-GB" dirty="0"/>
          </a:p>
        </p:txBody>
      </p:sp>
      <p:sp>
        <p:nvSpPr>
          <p:cNvPr id="8" name="TextBox 7"/>
          <p:cNvSpPr txBox="1"/>
          <p:nvPr/>
        </p:nvSpPr>
        <p:spPr>
          <a:xfrm>
            <a:off x="540046" y="4120098"/>
            <a:ext cx="11408521" cy="2031325"/>
          </a:xfrm>
          <a:prstGeom prst="rect">
            <a:avLst/>
          </a:prstGeom>
          <a:noFill/>
        </p:spPr>
        <p:txBody>
          <a:bodyPr wrap="square" rtlCol="0">
            <a:spAutoFit/>
          </a:bodyPr>
          <a:lstStyle/>
          <a:p>
            <a:r>
              <a:rPr lang="en-GB" dirty="0" smtClean="0"/>
              <a:t>For each data session recorded, the experimental codes used to take this data should be saved, otherwise the data is invalid. This is because the experimental codes are the methods and experimental records for taking the data, without them, the data is not complete.  This also means that these codes should never to changed or modified such that their modification date is later than the *.mat file --- if this happens, this means that in principle these codes are no longer the codes that you used to take the data, thereby endangering the validity of the data. In principle, changing the code is like changing or overwriting the data. If this happens by accident, you need to immediately record this accident in your lab note book.</a:t>
            </a:r>
            <a:endParaRPr lang="en-GB" dirty="0"/>
          </a:p>
        </p:txBody>
      </p:sp>
      <p:sp>
        <p:nvSpPr>
          <p:cNvPr id="9" name="TextBox 8"/>
          <p:cNvSpPr txBox="1"/>
          <p:nvPr/>
        </p:nvSpPr>
        <p:spPr>
          <a:xfrm>
            <a:off x="540046" y="6237340"/>
            <a:ext cx="7626768" cy="369332"/>
          </a:xfrm>
          <a:prstGeom prst="rect">
            <a:avLst/>
          </a:prstGeom>
          <a:noFill/>
        </p:spPr>
        <p:txBody>
          <a:bodyPr wrap="none" rtlCol="0">
            <a:spAutoFit/>
          </a:bodyPr>
          <a:lstStyle/>
          <a:p>
            <a:r>
              <a:rPr lang="en-GB" dirty="0" smtClean="0"/>
              <a:t>Keep a diary for the project, write down what you did each day for this project.</a:t>
            </a:r>
            <a:endParaRPr lang="en-GB" dirty="0"/>
          </a:p>
        </p:txBody>
      </p:sp>
    </p:spTree>
    <p:extLst>
      <p:ext uri="{BB962C8B-B14F-4D97-AF65-F5344CB8AC3E}">
        <p14:creationId xmlns:p14="http://schemas.microsoft.com/office/powerpoint/2010/main" val="43963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8680" y="220929"/>
            <a:ext cx="4085606" cy="461665"/>
          </a:xfrm>
          <a:prstGeom prst="rect">
            <a:avLst/>
          </a:prstGeom>
          <a:noFill/>
        </p:spPr>
        <p:txBody>
          <a:bodyPr wrap="none" rtlCol="0">
            <a:spAutoFit/>
          </a:bodyPr>
          <a:lstStyle/>
          <a:p>
            <a:r>
              <a:rPr lang="en-GB" sz="2400" dirty="0" smtClean="0"/>
              <a:t>Things to do in the whole code</a:t>
            </a:r>
            <a:r>
              <a:rPr lang="en-GB" sz="2000" dirty="0" smtClean="0"/>
              <a:t>:</a:t>
            </a:r>
            <a:endParaRPr lang="en-GB" sz="2000" dirty="0"/>
          </a:p>
        </p:txBody>
      </p:sp>
      <p:sp>
        <p:nvSpPr>
          <p:cNvPr id="8" name="TextBox 7"/>
          <p:cNvSpPr txBox="1"/>
          <p:nvPr/>
        </p:nvSpPr>
        <p:spPr>
          <a:xfrm>
            <a:off x="583328" y="780778"/>
            <a:ext cx="11151194" cy="400110"/>
          </a:xfrm>
          <a:prstGeom prst="rect">
            <a:avLst/>
          </a:prstGeom>
          <a:noFill/>
        </p:spPr>
        <p:txBody>
          <a:bodyPr wrap="none" rtlCol="0">
            <a:spAutoFit/>
          </a:bodyPr>
          <a:lstStyle/>
          <a:p>
            <a:r>
              <a:rPr lang="en-GB" sz="2000" b="1" dirty="0" smtClean="0"/>
              <a:t>Set up the display environment:  </a:t>
            </a:r>
            <a:r>
              <a:rPr lang="en-GB" sz="2000" dirty="0" smtClean="0"/>
              <a:t>graphics, screen resolution, refresh rates, monitor viewing distance, etc. </a:t>
            </a:r>
            <a:endParaRPr lang="en-GB" sz="2000" dirty="0"/>
          </a:p>
        </p:txBody>
      </p:sp>
      <p:sp>
        <p:nvSpPr>
          <p:cNvPr id="9" name="TextBox 8"/>
          <p:cNvSpPr txBox="1"/>
          <p:nvPr/>
        </p:nvSpPr>
        <p:spPr>
          <a:xfrm>
            <a:off x="634573" y="1210810"/>
            <a:ext cx="3370282" cy="400110"/>
          </a:xfrm>
          <a:prstGeom prst="rect">
            <a:avLst/>
          </a:prstGeom>
          <a:noFill/>
        </p:spPr>
        <p:txBody>
          <a:bodyPr wrap="none" rtlCol="0">
            <a:spAutoFit/>
          </a:bodyPr>
          <a:lstStyle/>
          <a:p>
            <a:r>
              <a:rPr lang="en-GB" sz="2000" b="1" dirty="0" smtClean="0"/>
              <a:t>Draw visual images for stimuli</a:t>
            </a:r>
            <a:endParaRPr lang="en-GB" sz="2000" b="1" dirty="0"/>
          </a:p>
        </p:txBody>
      </p:sp>
      <p:sp>
        <p:nvSpPr>
          <p:cNvPr id="10" name="TextBox 9"/>
          <p:cNvSpPr txBox="1"/>
          <p:nvPr/>
        </p:nvSpPr>
        <p:spPr>
          <a:xfrm>
            <a:off x="634573" y="1629105"/>
            <a:ext cx="6965048" cy="400110"/>
          </a:xfrm>
          <a:prstGeom prst="rect">
            <a:avLst/>
          </a:prstGeom>
          <a:noFill/>
        </p:spPr>
        <p:txBody>
          <a:bodyPr wrap="none" rtlCol="0">
            <a:spAutoFit/>
          </a:bodyPr>
          <a:lstStyle/>
          <a:p>
            <a:r>
              <a:rPr lang="en-GB" sz="2000" b="1" dirty="0" smtClean="0"/>
              <a:t>The stimulus for one trial is different from that for another trial.</a:t>
            </a:r>
            <a:endParaRPr lang="en-GB" sz="2000" b="1" dirty="0"/>
          </a:p>
        </p:txBody>
      </p:sp>
      <p:sp>
        <p:nvSpPr>
          <p:cNvPr id="11" name="TextBox 10"/>
          <p:cNvSpPr txBox="1"/>
          <p:nvPr/>
        </p:nvSpPr>
        <p:spPr>
          <a:xfrm>
            <a:off x="634573" y="2078105"/>
            <a:ext cx="6391750" cy="400110"/>
          </a:xfrm>
          <a:prstGeom prst="rect">
            <a:avLst/>
          </a:prstGeom>
          <a:noFill/>
        </p:spPr>
        <p:txBody>
          <a:bodyPr wrap="none" rtlCol="0">
            <a:spAutoFit/>
          </a:bodyPr>
          <a:lstStyle/>
          <a:p>
            <a:r>
              <a:rPr lang="en-GB" sz="2000" b="1" dirty="0" smtClean="0"/>
              <a:t>Determine which trial is for which experimental condition</a:t>
            </a:r>
            <a:endParaRPr lang="en-GB" sz="2000" b="1" dirty="0"/>
          </a:p>
        </p:txBody>
      </p:sp>
      <p:sp>
        <p:nvSpPr>
          <p:cNvPr id="12" name="TextBox 11"/>
          <p:cNvSpPr txBox="1"/>
          <p:nvPr/>
        </p:nvSpPr>
        <p:spPr>
          <a:xfrm>
            <a:off x="634573" y="2517558"/>
            <a:ext cx="9986965" cy="400110"/>
          </a:xfrm>
          <a:prstGeom prst="rect">
            <a:avLst/>
          </a:prstGeom>
          <a:noFill/>
        </p:spPr>
        <p:txBody>
          <a:bodyPr wrap="none" rtlCol="0">
            <a:spAutoFit/>
          </a:bodyPr>
          <a:lstStyle/>
          <a:p>
            <a:r>
              <a:rPr lang="en-GB" sz="2000" b="1" dirty="0" smtClean="0"/>
              <a:t>Draw one bar at a time, and put different bars together for each stimulus image for each trial</a:t>
            </a:r>
            <a:endParaRPr lang="en-GB" sz="2000" b="1" dirty="0"/>
          </a:p>
        </p:txBody>
      </p:sp>
      <p:sp>
        <p:nvSpPr>
          <p:cNvPr id="13" name="TextBox 12"/>
          <p:cNvSpPr txBox="1"/>
          <p:nvPr/>
        </p:nvSpPr>
        <p:spPr>
          <a:xfrm>
            <a:off x="634573" y="3027798"/>
            <a:ext cx="11563487" cy="400110"/>
          </a:xfrm>
          <a:prstGeom prst="rect">
            <a:avLst/>
          </a:prstGeom>
          <a:noFill/>
        </p:spPr>
        <p:txBody>
          <a:bodyPr wrap="none" rtlCol="0">
            <a:spAutoFit/>
          </a:bodyPr>
          <a:lstStyle/>
          <a:p>
            <a:r>
              <a:rPr lang="en-GB" sz="2000" b="1" dirty="0" smtClean="0"/>
              <a:t>Determine when to start display stimulus, when to finish display stimulus, when to change displayed images</a:t>
            </a:r>
            <a:endParaRPr lang="en-GB" sz="2000" b="1" dirty="0"/>
          </a:p>
        </p:txBody>
      </p:sp>
      <p:sp>
        <p:nvSpPr>
          <p:cNvPr id="14" name="TextBox 13"/>
          <p:cNvSpPr txBox="1"/>
          <p:nvPr/>
        </p:nvSpPr>
        <p:spPr>
          <a:xfrm>
            <a:off x="634573" y="3554610"/>
            <a:ext cx="6063583" cy="400110"/>
          </a:xfrm>
          <a:prstGeom prst="rect">
            <a:avLst/>
          </a:prstGeom>
          <a:noFill/>
        </p:spPr>
        <p:txBody>
          <a:bodyPr wrap="none" rtlCol="0">
            <a:spAutoFit/>
          </a:bodyPr>
          <a:lstStyle/>
          <a:p>
            <a:r>
              <a:rPr lang="en-GB" sz="2000" b="1" dirty="0" smtClean="0"/>
              <a:t>Determine when to wait for the subject to press button</a:t>
            </a:r>
            <a:endParaRPr lang="en-GB" sz="2000" b="1" dirty="0"/>
          </a:p>
        </p:txBody>
      </p:sp>
      <p:sp>
        <p:nvSpPr>
          <p:cNvPr id="15" name="TextBox 14"/>
          <p:cNvSpPr txBox="1"/>
          <p:nvPr/>
        </p:nvSpPr>
        <p:spPr>
          <a:xfrm>
            <a:off x="634573" y="4000638"/>
            <a:ext cx="7475380" cy="400110"/>
          </a:xfrm>
          <a:prstGeom prst="rect">
            <a:avLst/>
          </a:prstGeom>
          <a:noFill/>
        </p:spPr>
        <p:txBody>
          <a:bodyPr wrap="none" rtlCol="0">
            <a:spAutoFit/>
          </a:bodyPr>
          <a:lstStyle/>
          <a:p>
            <a:r>
              <a:rPr lang="en-GB" sz="2000" b="1" dirty="0" smtClean="0"/>
              <a:t>Read in which button is pressed, and when it is pressed, for each trial</a:t>
            </a:r>
            <a:endParaRPr lang="en-GB" sz="2000" b="1" dirty="0"/>
          </a:p>
        </p:txBody>
      </p:sp>
      <p:sp>
        <p:nvSpPr>
          <p:cNvPr id="16" name="TextBox 15"/>
          <p:cNvSpPr txBox="1"/>
          <p:nvPr/>
        </p:nvSpPr>
        <p:spPr>
          <a:xfrm>
            <a:off x="634573" y="4375048"/>
            <a:ext cx="6667916" cy="400110"/>
          </a:xfrm>
          <a:prstGeom prst="rect">
            <a:avLst/>
          </a:prstGeom>
          <a:noFill/>
        </p:spPr>
        <p:txBody>
          <a:bodyPr wrap="none" rtlCol="0">
            <a:spAutoFit/>
          </a:bodyPr>
          <a:lstStyle/>
          <a:p>
            <a:r>
              <a:rPr lang="en-GB" sz="2000" b="1" dirty="0" smtClean="0"/>
              <a:t>Give instructions to subject as to what is the task, what to do.</a:t>
            </a:r>
            <a:endParaRPr lang="en-GB" sz="2000" b="1" dirty="0"/>
          </a:p>
        </p:txBody>
      </p:sp>
      <p:sp>
        <p:nvSpPr>
          <p:cNvPr id="17" name="TextBox 16"/>
          <p:cNvSpPr txBox="1"/>
          <p:nvPr/>
        </p:nvSpPr>
        <p:spPr>
          <a:xfrm>
            <a:off x="634573" y="4899925"/>
            <a:ext cx="6354432" cy="400110"/>
          </a:xfrm>
          <a:prstGeom prst="rect">
            <a:avLst/>
          </a:prstGeom>
          <a:noFill/>
        </p:spPr>
        <p:txBody>
          <a:bodyPr wrap="none" rtlCol="0">
            <a:spAutoFit/>
          </a:bodyPr>
          <a:lstStyle/>
          <a:p>
            <a:r>
              <a:rPr lang="en-GB" sz="2000" b="1" dirty="0" smtClean="0"/>
              <a:t>Let subject practice some training trials before taking data</a:t>
            </a:r>
            <a:endParaRPr lang="en-GB" sz="2000" b="1" dirty="0"/>
          </a:p>
        </p:txBody>
      </p:sp>
      <p:sp>
        <p:nvSpPr>
          <p:cNvPr id="18" name="TextBox 17"/>
          <p:cNvSpPr txBox="1"/>
          <p:nvPr/>
        </p:nvSpPr>
        <p:spPr>
          <a:xfrm>
            <a:off x="632425" y="5300035"/>
            <a:ext cx="11559575" cy="400110"/>
          </a:xfrm>
          <a:prstGeom prst="rect">
            <a:avLst/>
          </a:prstGeom>
          <a:noFill/>
        </p:spPr>
        <p:txBody>
          <a:bodyPr wrap="none" rtlCol="0">
            <a:spAutoFit/>
          </a:bodyPr>
          <a:lstStyle/>
          <a:p>
            <a:r>
              <a:rPr lang="en-GB" sz="2000" b="1" dirty="0" smtClean="0"/>
              <a:t>Determine what is the first trial, second trial, …, how many trials, how to mix trials from different conditions</a:t>
            </a:r>
            <a:endParaRPr lang="en-GB" sz="2000" b="1" dirty="0"/>
          </a:p>
        </p:txBody>
      </p:sp>
      <p:sp>
        <p:nvSpPr>
          <p:cNvPr id="19" name="TextBox 18"/>
          <p:cNvSpPr txBox="1"/>
          <p:nvPr/>
        </p:nvSpPr>
        <p:spPr>
          <a:xfrm>
            <a:off x="632424" y="5672908"/>
            <a:ext cx="8057206" cy="400110"/>
          </a:xfrm>
          <a:prstGeom prst="rect">
            <a:avLst/>
          </a:prstGeom>
          <a:noFill/>
        </p:spPr>
        <p:txBody>
          <a:bodyPr wrap="none" rtlCol="0">
            <a:spAutoFit/>
          </a:bodyPr>
          <a:lstStyle/>
          <a:p>
            <a:r>
              <a:rPr lang="en-GB" sz="2000" b="1" dirty="0" smtClean="0"/>
              <a:t>Put data in an organized fashion and save into a file, for data analysis later.</a:t>
            </a:r>
            <a:endParaRPr lang="en-GB" sz="2000" b="1" dirty="0"/>
          </a:p>
        </p:txBody>
      </p:sp>
      <p:sp>
        <p:nvSpPr>
          <p:cNvPr id="20" name="TextBox 19"/>
          <p:cNvSpPr txBox="1"/>
          <p:nvPr/>
        </p:nvSpPr>
        <p:spPr>
          <a:xfrm>
            <a:off x="632424" y="6114553"/>
            <a:ext cx="1385507" cy="400110"/>
          </a:xfrm>
          <a:prstGeom prst="rect">
            <a:avLst/>
          </a:prstGeom>
          <a:noFill/>
        </p:spPr>
        <p:txBody>
          <a:bodyPr wrap="none" rtlCol="0">
            <a:spAutoFit/>
          </a:bodyPr>
          <a:lstStyle/>
          <a:p>
            <a:r>
              <a:rPr lang="en-GB" sz="2000" b="1" dirty="0" err="1" smtClean="0"/>
              <a:t>Etc</a:t>
            </a:r>
            <a:r>
              <a:rPr lang="en-GB" sz="2000" b="1" dirty="0" smtClean="0"/>
              <a:t>, </a:t>
            </a:r>
            <a:r>
              <a:rPr lang="en-GB" sz="2000" b="1" dirty="0" err="1" smtClean="0"/>
              <a:t>etc</a:t>
            </a:r>
            <a:r>
              <a:rPr lang="en-GB" sz="2000" b="1" dirty="0" smtClean="0"/>
              <a:t>, </a:t>
            </a:r>
            <a:r>
              <a:rPr lang="en-GB" sz="2000" b="1" dirty="0" err="1" smtClean="0"/>
              <a:t>etc</a:t>
            </a:r>
            <a:endParaRPr lang="en-GB" sz="2000" b="1" dirty="0"/>
          </a:p>
        </p:txBody>
      </p:sp>
      <p:sp>
        <p:nvSpPr>
          <p:cNvPr id="21" name="TextBox 20"/>
          <p:cNvSpPr txBox="1"/>
          <p:nvPr/>
        </p:nvSpPr>
        <p:spPr>
          <a:xfrm>
            <a:off x="7344427" y="421122"/>
            <a:ext cx="3277111" cy="1569660"/>
          </a:xfrm>
          <a:prstGeom prst="rect">
            <a:avLst/>
          </a:prstGeom>
          <a:solidFill>
            <a:srgbClr val="FFFF00"/>
          </a:solidFill>
        </p:spPr>
        <p:txBody>
          <a:bodyPr wrap="square" rtlCol="0">
            <a:spAutoFit/>
          </a:bodyPr>
          <a:lstStyle/>
          <a:p>
            <a:r>
              <a:rPr lang="en-GB" sz="3200" dirty="0" smtClean="0"/>
              <a:t>Organize using a flow diagram of planned structure</a:t>
            </a:r>
            <a:endParaRPr lang="en-GB" sz="3200" dirty="0"/>
          </a:p>
        </p:txBody>
      </p:sp>
    </p:spTree>
    <p:extLst>
      <p:ext uri="{BB962C8B-B14F-4D97-AF65-F5344CB8AC3E}">
        <p14:creationId xmlns:p14="http://schemas.microsoft.com/office/powerpoint/2010/main" val="423101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84050" y="2646937"/>
            <a:ext cx="9297425" cy="400110"/>
          </a:xfrm>
          <a:prstGeom prst="rect">
            <a:avLst/>
          </a:prstGeom>
          <a:noFill/>
        </p:spPr>
        <p:txBody>
          <a:bodyPr wrap="square" rtlCol="0">
            <a:spAutoFit/>
          </a:bodyPr>
          <a:lstStyle/>
          <a:p>
            <a:r>
              <a:rPr lang="en-GB" sz="2000" b="1" dirty="0" smtClean="0"/>
              <a:t>Set up the display and prepare </a:t>
            </a:r>
            <a:r>
              <a:rPr lang="en-GB" dirty="0" smtClean="0"/>
              <a:t>(screen resolution, refresh rate, viewing distance, </a:t>
            </a:r>
            <a:r>
              <a:rPr lang="en-GB" dirty="0" err="1" smtClean="0"/>
              <a:t>etc</a:t>
            </a:r>
            <a:r>
              <a:rPr lang="en-GB" dirty="0" smtClean="0"/>
              <a:t>) </a:t>
            </a:r>
            <a:endParaRPr lang="en-GB" dirty="0"/>
          </a:p>
        </p:txBody>
      </p:sp>
      <p:sp>
        <p:nvSpPr>
          <p:cNvPr id="8" name="TextBox 7"/>
          <p:cNvSpPr txBox="1"/>
          <p:nvPr/>
        </p:nvSpPr>
        <p:spPr>
          <a:xfrm>
            <a:off x="484050" y="1708331"/>
            <a:ext cx="10156593" cy="707886"/>
          </a:xfrm>
          <a:prstGeom prst="rect">
            <a:avLst/>
          </a:prstGeom>
          <a:noFill/>
        </p:spPr>
        <p:txBody>
          <a:bodyPr wrap="square" rtlCol="0">
            <a:spAutoFit/>
          </a:bodyPr>
          <a:lstStyle/>
          <a:p>
            <a:r>
              <a:rPr lang="en-GB" sz="2000" b="1" dirty="0" smtClean="0"/>
              <a:t>Read in parameters: </a:t>
            </a:r>
            <a:r>
              <a:rPr lang="en-GB" sz="2000" dirty="0" smtClean="0"/>
              <a:t>which experiment, sizes, numbers, spatial organization, subject name, number of trials, which conditions, stimulus parameters for each condition, timing parameters. </a:t>
            </a:r>
            <a:endParaRPr lang="en-GB" sz="2000" dirty="0"/>
          </a:p>
        </p:txBody>
      </p:sp>
      <p:sp>
        <p:nvSpPr>
          <p:cNvPr id="9" name="TextBox 8"/>
          <p:cNvSpPr txBox="1"/>
          <p:nvPr/>
        </p:nvSpPr>
        <p:spPr>
          <a:xfrm>
            <a:off x="484053" y="4000689"/>
            <a:ext cx="11279649" cy="400110"/>
          </a:xfrm>
          <a:prstGeom prst="rect">
            <a:avLst/>
          </a:prstGeom>
          <a:noFill/>
        </p:spPr>
        <p:txBody>
          <a:bodyPr wrap="square" rtlCol="0">
            <a:spAutoFit/>
          </a:bodyPr>
          <a:lstStyle/>
          <a:p>
            <a:r>
              <a:rPr lang="en-GB" sz="2000" b="1" dirty="0" smtClean="0"/>
              <a:t>Set up trial sequences:  </a:t>
            </a:r>
            <a:r>
              <a:rPr lang="en-GB" sz="2000" dirty="0" smtClean="0"/>
              <a:t>stimulus parameters for trial 1, trial 2, trial 3,  … in training and testing trials. </a:t>
            </a:r>
            <a:endParaRPr lang="en-GB" sz="2000" dirty="0"/>
          </a:p>
        </p:txBody>
      </p:sp>
      <p:sp>
        <p:nvSpPr>
          <p:cNvPr id="10" name="TextBox 9"/>
          <p:cNvSpPr txBox="1"/>
          <p:nvPr/>
        </p:nvSpPr>
        <p:spPr>
          <a:xfrm>
            <a:off x="484050" y="3283827"/>
            <a:ext cx="11279649" cy="400110"/>
          </a:xfrm>
          <a:prstGeom prst="rect">
            <a:avLst/>
          </a:prstGeom>
          <a:noFill/>
        </p:spPr>
        <p:txBody>
          <a:bodyPr wrap="square" rtlCol="0">
            <a:spAutoFit/>
          </a:bodyPr>
          <a:lstStyle/>
          <a:p>
            <a:r>
              <a:rPr lang="en-GB" sz="2000" b="1" dirty="0" smtClean="0"/>
              <a:t>Give instructions: </a:t>
            </a:r>
            <a:r>
              <a:rPr lang="en-GB" sz="2000" dirty="0" smtClean="0"/>
              <a:t>show subject sample stimulus in sample trials, instruct what to do.</a:t>
            </a:r>
            <a:endParaRPr lang="en-GB" sz="2000" dirty="0"/>
          </a:p>
        </p:txBody>
      </p:sp>
      <p:sp>
        <p:nvSpPr>
          <p:cNvPr id="11" name="TextBox 10"/>
          <p:cNvSpPr txBox="1"/>
          <p:nvPr/>
        </p:nvSpPr>
        <p:spPr>
          <a:xfrm>
            <a:off x="484052" y="4662452"/>
            <a:ext cx="11279649" cy="400110"/>
          </a:xfrm>
          <a:prstGeom prst="rect">
            <a:avLst/>
          </a:prstGeom>
          <a:noFill/>
        </p:spPr>
        <p:txBody>
          <a:bodyPr wrap="square" rtlCol="0">
            <a:spAutoFit/>
          </a:bodyPr>
          <a:lstStyle/>
          <a:p>
            <a:r>
              <a:rPr lang="en-GB" sz="2000" b="1" dirty="0" smtClean="0"/>
              <a:t>Do the training trials: </a:t>
            </a:r>
            <a:r>
              <a:rPr lang="en-GB" sz="2000" dirty="0" smtClean="0"/>
              <a:t>for trial = 1: Number of Training trials,  </a:t>
            </a:r>
            <a:r>
              <a:rPr lang="en-GB" sz="2000" b="1" dirty="0" smtClean="0"/>
              <a:t>Do this trial </a:t>
            </a:r>
            <a:r>
              <a:rPr lang="en-GB" sz="2000" dirty="0" smtClean="0"/>
              <a:t>given trial stimulus parameters.</a:t>
            </a:r>
            <a:endParaRPr lang="en-GB" sz="2000" dirty="0"/>
          </a:p>
        </p:txBody>
      </p:sp>
      <p:sp>
        <p:nvSpPr>
          <p:cNvPr id="12" name="TextBox 11"/>
          <p:cNvSpPr txBox="1"/>
          <p:nvPr/>
        </p:nvSpPr>
        <p:spPr>
          <a:xfrm>
            <a:off x="484051" y="5379448"/>
            <a:ext cx="11279649" cy="400110"/>
          </a:xfrm>
          <a:prstGeom prst="rect">
            <a:avLst/>
          </a:prstGeom>
          <a:noFill/>
        </p:spPr>
        <p:txBody>
          <a:bodyPr wrap="square" rtlCol="0">
            <a:spAutoFit/>
          </a:bodyPr>
          <a:lstStyle/>
          <a:p>
            <a:r>
              <a:rPr lang="en-GB" sz="2000" b="1" dirty="0" smtClean="0"/>
              <a:t>Do the testing trials: </a:t>
            </a:r>
            <a:r>
              <a:rPr lang="en-GB" sz="2000" dirty="0" smtClean="0"/>
              <a:t>for trial = 1: Number of Testing trials</a:t>
            </a:r>
            <a:r>
              <a:rPr lang="en-GB" sz="2000" b="1" dirty="0" smtClean="0"/>
              <a:t>,  Do this trial </a:t>
            </a:r>
            <a:r>
              <a:rPr lang="en-GB" sz="2000" dirty="0" smtClean="0"/>
              <a:t>given trial stimulus parameters.</a:t>
            </a:r>
            <a:endParaRPr lang="en-GB" sz="2000" dirty="0"/>
          </a:p>
        </p:txBody>
      </p:sp>
      <p:sp>
        <p:nvSpPr>
          <p:cNvPr id="13" name="TextBox 12"/>
          <p:cNvSpPr txBox="1"/>
          <p:nvPr/>
        </p:nvSpPr>
        <p:spPr>
          <a:xfrm>
            <a:off x="484050" y="6041211"/>
            <a:ext cx="11279649" cy="400110"/>
          </a:xfrm>
          <a:prstGeom prst="rect">
            <a:avLst/>
          </a:prstGeom>
          <a:noFill/>
        </p:spPr>
        <p:txBody>
          <a:bodyPr wrap="square" rtlCol="0">
            <a:spAutoFit/>
          </a:bodyPr>
          <a:lstStyle/>
          <a:p>
            <a:r>
              <a:rPr lang="en-GB" sz="2000" b="1" dirty="0" smtClean="0"/>
              <a:t>End: </a:t>
            </a:r>
            <a:r>
              <a:rPr lang="en-GB" sz="2000" dirty="0" smtClean="0"/>
              <a:t>save data, ask subject for questions and record their answers, enter exp. observations, and exit.</a:t>
            </a:r>
            <a:endParaRPr lang="en-GB" sz="2000" dirty="0"/>
          </a:p>
        </p:txBody>
      </p:sp>
      <p:sp>
        <p:nvSpPr>
          <p:cNvPr id="14" name="TextBox 13"/>
          <p:cNvSpPr txBox="1"/>
          <p:nvPr/>
        </p:nvSpPr>
        <p:spPr>
          <a:xfrm>
            <a:off x="268238" y="608604"/>
            <a:ext cx="9297425" cy="400110"/>
          </a:xfrm>
          <a:prstGeom prst="rect">
            <a:avLst/>
          </a:prstGeom>
          <a:noFill/>
        </p:spPr>
        <p:txBody>
          <a:bodyPr wrap="square" rtlCol="0">
            <a:spAutoFit/>
          </a:bodyPr>
          <a:lstStyle/>
          <a:p>
            <a:r>
              <a:rPr lang="en-GB" sz="2000" b="1" dirty="0" smtClean="0">
                <a:solidFill>
                  <a:srgbClr val="FF0000"/>
                </a:solidFill>
              </a:rPr>
              <a:t>Organization of the general sequence flow: </a:t>
            </a:r>
            <a:endParaRPr lang="en-GB" sz="2000" b="1" dirty="0">
              <a:solidFill>
                <a:srgbClr val="FF0000"/>
              </a:solidFill>
            </a:endParaRPr>
          </a:p>
        </p:txBody>
      </p:sp>
      <p:sp>
        <p:nvSpPr>
          <p:cNvPr id="15" name="Rounded Rectangle 14"/>
          <p:cNvSpPr/>
          <p:nvPr/>
        </p:nvSpPr>
        <p:spPr>
          <a:xfrm>
            <a:off x="6823487" y="4662452"/>
            <a:ext cx="4602684" cy="40011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6619946" y="5417433"/>
            <a:ext cx="4602684" cy="40011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222630" y="5115313"/>
            <a:ext cx="776175" cy="369332"/>
          </a:xfrm>
          <a:prstGeom prst="rect">
            <a:avLst/>
          </a:prstGeom>
          <a:solidFill>
            <a:srgbClr val="FFFF00"/>
          </a:solidFill>
        </p:spPr>
        <p:txBody>
          <a:bodyPr wrap="none" rtlCol="0">
            <a:spAutoFit/>
          </a:bodyPr>
          <a:lstStyle/>
          <a:p>
            <a:r>
              <a:rPr lang="en-GB" dirty="0" smtClean="0"/>
              <a:t>Same!</a:t>
            </a:r>
            <a:endParaRPr lang="en-GB" dirty="0"/>
          </a:p>
        </p:txBody>
      </p:sp>
      <p:sp>
        <p:nvSpPr>
          <p:cNvPr id="18" name="TextBox 17"/>
          <p:cNvSpPr txBox="1"/>
          <p:nvPr/>
        </p:nvSpPr>
        <p:spPr>
          <a:xfrm>
            <a:off x="8513528" y="42537"/>
            <a:ext cx="3619148" cy="1477328"/>
          </a:xfrm>
          <a:prstGeom prst="rect">
            <a:avLst/>
          </a:prstGeom>
          <a:solidFill>
            <a:srgbClr val="FFFF00"/>
          </a:solidFill>
        </p:spPr>
        <p:txBody>
          <a:bodyPr wrap="square" rtlCol="0">
            <a:spAutoFit/>
          </a:bodyPr>
          <a:lstStyle/>
          <a:p>
            <a:r>
              <a:rPr lang="en-GB" dirty="0" smtClean="0"/>
              <a:t>A subroutine likely includes:</a:t>
            </a:r>
          </a:p>
          <a:p>
            <a:r>
              <a:rPr lang="en-GB" dirty="0"/>
              <a:t> </a:t>
            </a:r>
            <a:r>
              <a:rPr lang="en-GB" dirty="0" smtClean="0"/>
              <a:t>     (1) input variables</a:t>
            </a:r>
          </a:p>
          <a:p>
            <a:r>
              <a:rPr lang="en-GB" dirty="0"/>
              <a:t> </a:t>
            </a:r>
            <a:r>
              <a:rPr lang="en-GB" dirty="0" smtClean="0"/>
              <a:t>     (2) output variables</a:t>
            </a:r>
          </a:p>
          <a:p>
            <a:r>
              <a:rPr lang="en-GB" dirty="0"/>
              <a:t> </a:t>
            </a:r>
            <a:r>
              <a:rPr lang="en-GB" dirty="0" smtClean="0"/>
              <a:t>     (3) does something</a:t>
            </a:r>
          </a:p>
          <a:p>
            <a:r>
              <a:rPr lang="en-GB" dirty="0" smtClean="0"/>
              <a:t>A function is a special subroutine</a:t>
            </a:r>
          </a:p>
        </p:txBody>
      </p:sp>
    </p:spTree>
    <p:extLst>
      <p:ext uri="{BB962C8B-B14F-4D97-AF65-F5344CB8AC3E}">
        <p14:creationId xmlns:p14="http://schemas.microsoft.com/office/powerpoint/2010/main" val="2994678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871437" y="486607"/>
            <a:ext cx="5099781" cy="400110"/>
            <a:chOff x="4234465" y="590934"/>
            <a:chExt cx="5099781" cy="400110"/>
          </a:xfrm>
        </p:grpSpPr>
        <p:sp>
          <p:nvSpPr>
            <p:cNvPr id="12" name="TextBox 11"/>
            <p:cNvSpPr txBox="1"/>
            <p:nvPr/>
          </p:nvSpPr>
          <p:spPr>
            <a:xfrm>
              <a:off x="4234465" y="590934"/>
              <a:ext cx="5099781" cy="400110"/>
            </a:xfrm>
            <a:prstGeom prst="rect">
              <a:avLst/>
            </a:prstGeom>
            <a:noFill/>
          </p:spPr>
          <p:txBody>
            <a:bodyPr wrap="square" rtlCol="0">
              <a:spAutoFit/>
            </a:bodyPr>
            <a:lstStyle/>
            <a:p>
              <a:r>
                <a:rPr lang="en-GB" sz="2000" b="1" dirty="0" smtClean="0"/>
                <a:t>Do this trial</a:t>
              </a:r>
              <a:r>
                <a:rPr lang="en-GB" sz="2000" dirty="0" smtClean="0"/>
                <a:t>, given trial stimulus parameters.</a:t>
              </a:r>
              <a:endParaRPr lang="en-GB" sz="2000" dirty="0"/>
            </a:p>
          </p:txBody>
        </p:sp>
        <p:sp>
          <p:nvSpPr>
            <p:cNvPr id="16" name="Rounded Rectangle 15"/>
            <p:cNvSpPr/>
            <p:nvPr/>
          </p:nvSpPr>
          <p:spPr>
            <a:xfrm>
              <a:off x="4234465" y="590934"/>
              <a:ext cx="4768386" cy="40011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extBox 1"/>
          <p:cNvSpPr txBox="1"/>
          <p:nvPr/>
        </p:nvSpPr>
        <p:spPr>
          <a:xfrm>
            <a:off x="5971218" y="425052"/>
            <a:ext cx="5277744" cy="769441"/>
          </a:xfrm>
          <a:prstGeom prst="rect">
            <a:avLst/>
          </a:prstGeom>
          <a:noFill/>
        </p:spPr>
        <p:txBody>
          <a:bodyPr wrap="square" rtlCol="0">
            <a:spAutoFit/>
          </a:bodyPr>
          <a:lstStyle/>
          <a:p>
            <a:r>
              <a:rPr lang="en-GB" sz="2400" dirty="0" smtClean="0">
                <a:solidFill>
                  <a:srgbClr val="FF0000"/>
                </a:solidFill>
              </a:rPr>
              <a:t>--- A subroutine, </a:t>
            </a:r>
          </a:p>
          <a:p>
            <a:r>
              <a:rPr lang="en-GB" sz="2000" dirty="0" smtClean="0">
                <a:solidFill>
                  <a:srgbClr val="FF0000"/>
                </a:solidFill>
              </a:rPr>
              <a:t>which can be within another </a:t>
            </a:r>
            <a:r>
              <a:rPr lang="en-GB" sz="2000" dirty="0" err="1" smtClean="0">
                <a:solidFill>
                  <a:srgbClr val="FF0000"/>
                </a:solidFill>
              </a:rPr>
              <a:t>subrouine</a:t>
            </a:r>
            <a:endParaRPr lang="en-GB" sz="2000" dirty="0">
              <a:solidFill>
                <a:srgbClr val="FF0000"/>
              </a:solidFill>
            </a:endParaRPr>
          </a:p>
        </p:txBody>
      </p:sp>
      <p:sp>
        <p:nvSpPr>
          <p:cNvPr id="18" name="TextBox 17"/>
          <p:cNvSpPr txBox="1"/>
          <p:nvPr/>
        </p:nvSpPr>
        <p:spPr>
          <a:xfrm>
            <a:off x="871436" y="1868805"/>
            <a:ext cx="9756389" cy="830997"/>
          </a:xfrm>
          <a:prstGeom prst="rect">
            <a:avLst/>
          </a:prstGeom>
          <a:noFill/>
        </p:spPr>
        <p:txBody>
          <a:bodyPr wrap="none" rtlCol="0">
            <a:spAutoFit/>
          </a:bodyPr>
          <a:lstStyle/>
          <a:p>
            <a:r>
              <a:rPr lang="en-GB" sz="2400" dirty="0" smtClean="0"/>
              <a:t>Given stimulus parameters, </a:t>
            </a:r>
            <a:r>
              <a:rPr lang="en-GB" sz="2400" b="1" dirty="0" smtClean="0"/>
              <a:t>draw the stimulus </a:t>
            </a:r>
            <a:r>
              <a:rPr lang="en-GB" sz="2400" dirty="0" smtClean="0"/>
              <a:t>image(s)/video(s) for the trial </a:t>
            </a:r>
          </a:p>
          <a:p>
            <a:r>
              <a:rPr lang="en-GB" sz="2400" dirty="0" smtClean="0"/>
              <a:t>(e.g., fixation, testing images).</a:t>
            </a:r>
            <a:endParaRPr lang="en-GB" sz="2400" dirty="0"/>
          </a:p>
        </p:txBody>
      </p:sp>
      <p:sp>
        <p:nvSpPr>
          <p:cNvPr id="19" name="TextBox 18"/>
          <p:cNvSpPr txBox="1"/>
          <p:nvPr/>
        </p:nvSpPr>
        <p:spPr>
          <a:xfrm>
            <a:off x="871436" y="2930634"/>
            <a:ext cx="8264763" cy="461665"/>
          </a:xfrm>
          <a:prstGeom prst="rect">
            <a:avLst/>
          </a:prstGeom>
          <a:noFill/>
        </p:spPr>
        <p:txBody>
          <a:bodyPr wrap="none" rtlCol="0">
            <a:spAutoFit/>
          </a:bodyPr>
          <a:lstStyle/>
          <a:p>
            <a:r>
              <a:rPr lang="en-GB" sz="2400" dirty="0" smtClean="0"/>
              <a:t>Arrange these images in the designed time sequence for display</a:t>
            </a:r>
            <a:endParaRPr lang="en-GB" sz="2400" dirty="0"/>
          </a:p>
        </p:txBody>
      </p:sp>
      <p:sp>
        <p:nvSpPr>
          <p:cNvPr id="20" name="TextBox 19"/>
          <p:cNvSpPr txBox="1"/>
          <p:nvPr/>
        </p:nvSpPr>
        <p:spPr>
          <a:xfrm>
            <a:off x="871436" y="3692090"/>
            <a:ext cx="11147667" cy="461665"/>
          </a:xfrm>
          <a:prstGeom prst="rect">
            <a:avLst/>
          </a:prstGeom>
          <a:noFill/>
        </p:spPr>
        <p:txBody>
          <a:bodyPr wrap="none" rtlCol="0">
            <a:spAutoFit/>
          </a:bodyPr>
          <a:lstStyle/>
          <a:p>
            <a:r>
              <a:rPr lang="en-GB" sz="2400" dirty="0" smtClean="0"/>
              <a:t>Arrange the image display time sequence with the subject response recording sequence</a:t>
            </a:r>
            <a:endParaRPr lang="en-GB" sz="2400" dirty="0"/>
          </a:p>
        </p:txBody>
      </p:sp>
      <p:sp>
        <p:nvSpPr>
          <p:cNvPr id="21" name="TextBox 20"/>
          <p:cNvSpPr txBox="1"/>
          <p:nvPr/>
        </p:nvSpPr>
        <p:spPr>
          <a:xfrm>
            <a:off x="881454" y="4512772"/>
            <a:ext cx="10420483" cy="830997"/>
          </a:xfrm>
          <a:prstGeom prst="rect">
            <a:avLst/>
          </a:prstGeom>
          <a:noFill/>
        </p:spPr>
        <p:txBody>
          <a:bodyPr wrap="square" rtlCol="0">
            <a:spAutoFit/>
          </a:bodyPr>
          <a:lstStyle/>
          <a:p>
            <a:r>
              <a:rPr lang="en-GB" sz="2400" dirty="0" smtClean="0"/>
              <a:t>Record all the trial information: stimulus parameters, exact stimulus, response information in a data structure.</a:t>
            </a:r>
            <a:endParaRPr lang="en-GB" sz="2400" dirty="0"/>
          </a:p>
        </p:txBody>
      </p:sp>
      <p:grpSp>
        <p:nvGrpSpPr>
          <p:cNvPr id="23" name="Group 22"/>
          <p:cNvGrpSpPr/>
          <p:nvPr/>
        </p:nvGrpSpPr>
        <p:grpSpPr>
          <a:xfrm>
            <a:off x="8913825" y="1194493"/>
            <a:ext cx="3105278" cy="703241"/>
            <a:chOff x="9236054" y="1171118"/>
            <a:chExt cx="3105278" cy="703241"/>
          </a:xfrm>
        </p:grpSpPr>
        <p:sp>
          <p:nvSpPr>
            <p:cNvPr id="5" name="TextBox 4"/>
            <p:cNvSpPr txBox="1"/>
            <p:nvPr/>
          </p:nvSpPr>
          <p:spPr>
            <a:xfrm>
              <a:off x="9769966" y="1171118"/>
              <a:ext cx="2571366" cy="646331"/>
            </a:xfrm>
            <a:prstGeom prst="rect">
              <a:avLst/>
            </a:prstGeom>
            <a:solidFill>
              <a:srgbClr val="FFFF00"/>
            </a:solidFill>
          </p:spPr>
          <p:txBody>
            <a:bodyPr wrap="square" rtlCol="0">
              <a:spAutoFit/>
            </a:bodyPr>
            <a:lstStyle/>
            <a:p>
              <a:r>
                <a:rPr lang="en-GB" dirty="0" smtClean="0"/>
                <a:t>This can be a function (another subroutine)</a:t>
              </a:r>
              <a:endParaRPr lang="en-GB" dirty="0"/>
            </a:p>
          </p:txBody>
        </p:sp>
        <p:cxnSp>
          <p:nvCxnSpPr>
            <p:cNvPr id="22" name="Straight Arrow Connector 21"/>
            <p:cNvCxnSpPr/>
            <p:nvPr/>
          </p:nvCxnSpPr>
          <p:spPr>
            <a:xfrm flipH="1">
              <a:off x="9236054" y="1545980"/>
              <a:ext cx="478679" cy="32837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26552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266776" y="5034102"/>
            <a:ext cx="2755474" cy="82234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1266776" y="3347695"/>
            <a:ext cx="2755474" cy="82234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181580" y="1489577"/>
            <a:ext cx="8723397" cy="92846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1163723" y="825388"/>
            <a:ext cx="2680221" cy="369332"/>
          </a:xfrm>
          <a:prstGeom prst="rect">
            <a:avLst/>
          </a:prstGeom>
          <a:solidFill>
            <a:srgbClr val="FFFF00"/>
          </a:solidFill>
        </p:spPr>
        <p:txBody>
          <a:bodyPr wrap="none" rtlCol="0">
            <a:spAutoFit/>
          </a:bodyPr>
          <a:lstStyle/>
          <a:p>
            <a:r>
              <a:rPr lang="en-GB" dirty="0" smtClean="0"/>
              <a:t>Set up display and prepare</a:t>
            </a:r>
            <a:endParaRPr lang="en-GB" dirty="0"/>
          </a:p>
        </p:txBody>
      </p:sp>
      <p:sp>
        <p:nvSpPr>
          <p:cNvPr id="19" name="TextBox 18"/>
          <p:cNvSpPr txBox="1"/>
          <p:nvPr/>
        </p:nvSpPr>
        <p:spPr>
          <a:xfrm>
            <a:off x="1163723" y="313396"/>
            <a:ext cx="2006831" cy="369332"/>
          </a:xfrm>
          <a:prstGeom prst="rect">
            <a:avLst/>
          </a:prstGeom>
          <a:solidFill>
            <a:srgbClr val="FFFF00"/>
          </a:solidFill>
        </p:spPr>
        <p:txBody>
          <a:bodyPr wrap="none" rtlCol="0">
            <a:spAutoFit/>
          </a:bodyPr>
          <a:lstStyle/>
          <a:p>
            <a:r>
              <a:rPr lang="en-GB" dirty="0" smtClean="0"/>
              <a:t>Read in parameters</a:t>
            </a:r>
            <a:endParaRPr lang="en-GB" dirty="0"/>
          </a:p>
        </p:txBody>
      </p:sp>
      <p:sp>
        <p:nvSpPr>
          <p:cNvPr id="20" name="TextBox 19"/>
          <p:cNvSpPr txBox="1"/>
          <p:nvPr/>
        </p:nvSpPr>
        <p:spPr>
          <a:xfrm>
            <a:off x="1167133" y="1504154"/>
            <a:ext cx="1755609" cy="369332"/>
          </a:xfrm>
          <a:prstGeom prst="rect">
            <a:avLst/>
          </a:prstGeom>
          <a:noFill/>
        </p:spPr>
        <p:txBody>
          <a:bodyPr wrap="none" rtlCol="0">
            <a:spAutoFit/>
          </a:bodyPr>
          <a:lstStyle/>
          <a:p>
            <a:r>
              <a:rPr lang="en-GB" dirty="0" smtClean="0"/>
              <a:t>Give instructions</a:t>
            </a:r>
            <a:endParaRPr lang="en-GB" dirty="0"/>
          </a:p>
        </p:txBody>
      </p:sp>
      <p:sp>
        <p:nvSpPr>
          <p:cNvPr id="21" name="TextBox 20"/>
          <p:cNvSpPr txBox="1"/>
          <p:nvPr/>
        </p:nvSpPr>
        <p:spPr>
          <a:xfrm>
            <a:off x="1266776" y="2690440"/>
            <a:ext cx="2246512" cy="369332"/>
          </a:xfrm>
          <a:prstGeom prst="rect">
            <a:avLst/>
          </a:prstGeom>
          <a:solidFill>
            <a:srgbClr val="FFFF00"/>
          </a:solidFill>
        </p:spPr>
        <p:txBody>
          <a:bodyPr wrap="none" rtlCol="0">
            <a:spAutoFit/>
          </a:bodyPr>
          <a:lstStyle/>
          <a:p>
            <a:r>
              <a:rPr lang="en-GB" dirty="0" smtClean="0"/>
              <a:t>Set up trial sequences</a:t>
            </a:r>
            <a:endParaRPr lang="en-GB" dirty="0"/>
          </a:p>
        </p:txBody>
      </p:sp>
      <p:sp>
        <p:nvSpPr>
          <p:cNvPr id="22" name="TextBox 21"/>
          <p:cNvSpPr txBox="1"/>
          <p:nvPr/>
        </p:nvSpPr>
        <p:spPr>
          <a:xfrm>
            <a:off x="1224937" y="3458785"/>
            <a:ext cx="1739643" cy="369332"/>
          </a:xfrm>
          <a:prstGeom prst="rect">
            <a:avLst/>
          </a:prstGeom>
          <a:noFill/>
        </p:spPr>
        <p:txBody>
          <a:bodyPr wrap="none" rtlCol="0">
            <a:spAutoFit/>
          </a:bodyPr>
          <a:lstStyle/>
          <a:p>
            <a:r>
              <a:rPr lang="en-GB" dirty="0" smtClean="0"/>
              <a:t>Do training trials</a:t>
            </a:r>
            <a:endParaRPr lang="en-GB" dirty="0"/>
          </a:p>
        </p:txBody>
      </p:sp>
      <p:sp>
        <p:nvSpPr>
          <p:cNvPr id="23" name="TextBox 22"/>
          <p:cNvSpPr txBox="1"/>
          <p:nvPr/>
        </p:nvSpPr>
        <p:spPr>
          <a:xfrm>
            <a:off x="1266776" y="5014527"/>
            <a:ext cx="1655966" cy="369332"/>
          </a:xfrm>
          <a:prstGeom prst="rect">
            <a:avLst/>
          </a:prstGeom>
          <a:noFill/>
        </p:spPr>
        <p:txBody>
          <a:bodyPr wrap="none" rtlCol="0">
            <a:spAutoFit/>
          </a:bodyPr>
          <a:lstStyle/>
          <a:p>
            <a:r>
              <a:rPr lang="en-GB" dirty="0" smtClean="0"/>
              <a:t>Do testing trials</a:t>
            </a:r>
            <a:endParaRPr lang="en-GB" dirty="0"/>
          </a:p>
        </p:txBody>
      </p:sp>
      <p:sp>
        <p:nvSpPr>
          <p:cNvPr id="5" name="TextBox 4"/>
          <p:cNvSpPr txBox="1"/>
          <p:nvPr/>
        </p:nvSpPr>
        <p:spPr>
          <a:xfrm>
            <a:off x="2652708" y="3740989"/>
            <a:ext cx="1269899" cy="369332"/>
          </a:xfrm>
          <a:prstGeom prst="rect">
            <a:avLst/>
          </a:prstGeom>
          <a:solidFill>
            <a:schemeClr val="accent1">
              <a:lumMod val="40000"/>
              <a:lumOff val="60000"/>
            </a:schemeClr>
          </a:solidFill>
          <a:ln>
            <a:solidFill>
              <a:schemeClr val="tx1"/>
            </a:solidFill>
          </a:ln>
        </p:spPr>
        <p:txBody>
          <a:bodyPr wrap="none" rtlCol="0">
            <a:spAutoFit/>
          </a:bodyPr>
          <a:lstStyle/>
          <a:p>
            <a:r>
              <a:rPr lang="en-GB" dirty="0" smtClean="0"/>
              <a:t>Do this trial</a:t>
            </a:r>
            <a:endParaRPr lang="en-GB" dirty="0"/>
          </a:p>
        </p:txBody>
      </p:sp>
      <p:sp>
        <p:nvSpPr>
          <p:cNvPr id="26" name="TextBox 25"/>
          <p:cNvSpPr txBox="1"/>
          <p:nvPr/>
        </p:nvSpPr>
        <p:spPr>
          <a:xfrm>
            <a:off x="2667156" y="5383859"/>
            <a:ext cx="1269899" cy="369332"/>
          </a:xfrm>
          <a:prstGeom prst="rect">
            <a:avLst/>
          </a:prstGeom>
          <a:solidFill>
            <a:schemeClr val="accent1">
              <a:lumMod val="40000"/>
              <a:lumOff val="60000"/>
            </a:schemeClr>
          </a:solidFill>
          <a:ln>
            <a:solidFill>
              <a:schemeClr val="tx1"/>
            </a:solidFill>
          </a:ln>
        </p:spPr>
        <p:txBody>
          <a:bodyPr wrap="none" rtlCol="0">
            <a:spAutoFit/>
          </a:bodyPr>
          <a:lstStyle/>
          <a:p>
            <a:r>
              <a:rPr lang="en-GB" dirty="0" smtClean="0"/>
              <a:t>Do this trial</a:t>
            </a:r>
            <a:endParaRPr lang="en-GB" dirty="0"/>
          </a:p>
        </p:txBody>
      </p:sp>
      <p:sp>
        <p:nvSpPr>
          <p:cNvPr id="27" name="TextBox 26"/>
          <p:cNvSpPr txBox="1"/>
          <p:nvPr/>
        </p:nvSpPr>
        <p:spPr>
          <a:xfrm>
            <a:off x="1235862" y="6128731"/>
            <a:ext cx="824265" cy="369332"/>
          </a:xfrm>
          <a:prstGeom prst="rect">
            <a:avLst/>
          </a:prstGeom>
          <a:solidFill>
            <a:srgbClr val="FFFF00"/>
          </a:solidFill>
        </p:spPr>
        <p:txBody>
          <a:bodyPr wrap="none" rtlCol="0">
            <a:spAutoFit/>
          </a:bodyPr>
          <a:lstStyle/>
          <a:p>
            <a:r>
              <a:rPr lang="en-GB" dirty="0" smtClean="0"/>
              <a:t>Ending</a:t>
            </a:r>
            <a:endParaRPr lang="en-GB" dirty="0"/>
          </a:p>
        </p:txBody>
      </p:sp>
      <p:sp>
        <p:nvSpPr>
          <p:cNvPr id="35" name="TextBox 34"/>
          <p:cNvSpPr txBox="1"/>
          <p:nvPr/>
        </p:nvSpPr>
        <p:spPr>
          <a:xfrm>
            <a:off x="1510396" y="1849787"/>
            <a:ext cx="1358770" cy="369332"/>
          </a:xfrm>
          <a:prstGeom prst="rect">
            <a:avLst/>
          </a:prstGeom>
          <a:solidFill>
            <a:schemeClr val="accent4">
              <a:lumMod val="40000"/>
              <a:lumOff val="60000"/>
            </a:schemeClr>
          </a:solidFill>
        </p:spPr>
        <p:txBody>
          <a:bodyPr wrap="none" rtlCol="0">
            <a:spAutoFit/>
          </a:bodyPr>
          <a:lstStyle/>
          <a:p>
            <a:r>
              <a:rPr lang="en-GB" dirty="0" smtClean="0"/>
              <a:t>Draw stimuli</a:t>
            </a:r>
            <a:endParaRPr lang="en-GB" dirty="0"/>
          </a:p>
        </p:txBody>
      </p:sp>
      <p:sp>
        <p:nvSpPr>
          <p:cNvPr id="36" name="TextBox 35"/>
          <p:cNvSpPr txBox="1"/>
          <p:nvPr/>
        </p:nvSpPr>
        <p:spPr>
          <a:xfrm>
            <a:off x="3476554" y="1638916"/>
            <a:ext cx="2299986" cy="646331"/>
          </a:xfrm>
          <a:prstGeom prst="rect">
            <a:avLst/>
          </a:prstGeom>
          <a:solidFill>
            <a:schemeClr val="accent4">
              <a:lumMod val="40000"/>
              <a:lumOff val="60000"/>
            </a:schemeClr>
          </a:solidFill>
        </p:spPr>
        <p:txBody>
          <a:bodyPr wrap="square" rtlCol="0">
            <a:spAutoFit/>
          </a:bodyPr>
          <a:lstStyle/>
          <a:p>
            <a:r>
              <a:rPr lang="en-GB" dirty="0" smtClean="0"/>
              <a:t>Show stimulus to give instructions</a:t>
            </a:r>
            <a:endParaRPr lang="en-GB" dirty="0"/>
          </a:p>
        </p:txBody>
      </p:sp>
      <p:cxnSp>
        <p:nvCxnSpPr>
          <p:cNvPr id="38" name="Straight Arrow Connector 37"/>
          <p:cNvCxnSpPr/>
          <p:nvPr/>
        </p:nvCxnSpPr>
        <p:spPr>
          <a:xfrm>
            <a:off x="1541437" y="704898"/>
            <a:ext cx="0" cy="24682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1529300" y="1257328"/>
            <a:ext cx="0" cy="24682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1517163" y="2396715"/>
            <a:ext cx="0" cy="24682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1510396" y="3059772"/>
            <a:ext cx="0" cy="24682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1510396" y="4173313"/>
            <a:ext cx="0" cy="2443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510396" y="5881905"/>
            <a:ext cx="0" cy="24682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2" name="Group 71"/>
          <p:cNvGrpSpPr/>
          <p:nvPr/>
        </p:nvGrpSpPr>
        <p:grpSpPr>
          <a:xfrm>
            <a:off x="3922606" y="3495963"/>
            <a:ext cx="8105743" cy="2893686"/>
            <a:chOff x="3922606" y="3495963"/>
            <a:chExt cx="8105743" cy="2893686"/>
          </a:xfrm>
        </p:grpSpPr>
        <p:grpSp>
          <p:nvGrpSpPr>
            <p:cNvPr id="71" name="Group 70"/>
            <p:cNvGrpSpPr/>
            <p:nvPr/>
          </p:nvGrpSpPr>
          <p:grpSpPr>
            <a:xfrm>
              <a:off x="7928311" y="3527327"/>
              <a:ext cx="4100038" cy="2862322"/>
              <a:chOff x="7928311" y="3527327"/>
              <a:chExt cx="4100038" cy="2862322"/>
            </a:xfrm>
          </p:grpSpPr>
          <p:sp>
            <p:nvSpPr>
              <p:cNvPr id="28" name="TextBox 27"/>
              <p:cNvSpPr txBox="1"/>
              <p:nvPr/>
            </p:nvSpPr>
            <p:spPr>
              <a:xfrm>
                <a:off x="7928311" y="3527327"/>
                <a:ext cx="4100038" cy="2862322"/>
              </a:xfrm>
              <a:prstGeom prst="rect">
                <a:avLst/>
              </a:prstGeom>
              <a:solidFill>
                <a:schemeClr val="accent1">
                  <a:lumMod val="40000"/>
                  <a:lumOff val="60000"/>
                </a:schemeClr>
              </a:solidFill>
              <a:ln>
                <a:solidFill>
                  <a:schemeClr val="tx1"/>
                </a:solidFill>
              </a:ln>
            </p:spPr>
            <p:txBody>
              <a:bodyPr wrap="square" rtlCol="0">
                <a:spAutoFit/>
              </a:bodyPr>
              <a:lstStyle/>
              <a:p>
                <a:r>
                  <a:rPr lang="en-GB" dirty="0" smtClean="0"/>
                  <a:t>Do this trial</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
            <p:nvSpPr>
              <p:cNvPr id="6" name="TextBox 5"/>
              <p:cNvSpPr txBox="1"/>
              <p:nvPr/>
            </p:nvSpPr>
            <p:spPr>
              <a:xfrm>
                <a:off x="9027819" y="5323031"/>
                <a:ext cx="2466619" cy="646331"/>
              </a:xfrm>
              <a:prstGeom prst="rect">
                <a:avLst/>
              </a:prstGeom>
              <a:solidFill>
                <a:schemeClr val="accent4">
                  <a:lumMod val="40000"/>
                  <a:lumOff val="60000"/>
                </a:schemeClr>
              </a:solidFill>
            </p:spPr>
            <p:txBody>
              <a:bodyPr wrap="square" rtlCol="0">
                <a:spAutoFit/>
              </a:bodyPr>
              <a:lstStyle/>
              <a:p>
                <a:r>
                  <a:rPr lang="en-GB" dirty="0" smtClean="0"/>
                  <a:t>Record trial info (stimuli and response info)</a:t>
                </a:r>
                <a:endParaRPr lang="en-GB" dirty="0"/>
              </a:p>
            </p:txBody>
          </p:sp>
          <p:sp>
            <p:nvSpPr>
              <p:cNvPr id="29" name="TextBox 28"/>
              <p:cNvSpPr txBox="1"/>
              <p:nvPr/>
            </p:nvSpPr>
            <p:spPr>
              <a:xfrm>
                <a:off x="9009309" y="4500447"/>
                <a:ext cx="2607060" cy="646331"/>
              </a:xfrm>
              <a:prstGeom prst="rect">
                <a:avLst/>
              </a:prstGeom>
              <a:solidFill>
                <a:schemeClr val="accent4">
                  <a:lumMod val="40000"/>
                  <a:lumOff val="60000"/>
                </a:schemeClr>
              </a:solidFill>
            </p:spPr>
            <p:txBody>
              <a:bodyPr wrap="none" rtlCol="0">
                <a:spAutoFit/>
              </a:bodyPr>
              <a:lstStyle/>
              <a:p>
                <a:r>
                  <a:rPr lang="en-GB" dirty="0" smtClean="0"/>
                  <a:t>Display stimuli </a:t>
                </a:r>
              </a:p>
              <a:p>
                <a:r>
                  <a:rPr lang="en-GB" dirty="0" smtClean="0"/>
                  <a:t>And get subject response,</a:t>
                </a:r>
              </a:p>
            </p:txBody>
          </p:sp>
          <p:sp>
            <p:nvSpPr>
              <p:cNvPr id="31" name="TextBox 30"/>
              <p:cNvSpPr txBox="1"/>
              <p:nvPr/>
            </p:nvSpPr>
            <p:spPr>
              <a:xfrm>
                <a:off x="8995111" y="4048360"/>
                <a:ext cx="1358770" cy="369332"/>
              </a:xfrm>
              <a:prstGeom prst="rect">
                <a:avLst/>
              </a:prstGeom>
              <a:solidFill>
                <a:schemeClr val="accent4">
                  <a:lumMod val="40000"/>
                  <a:lumOff val="60000"/>
                </a:schemeClr>
              </a:solidFill>
            </p:spPr>
            <p:txBody>
              <a:bodyPr wrap="none" rtlCol="0">
                <a:spAutoFit/>
              </a:bodyPr>
              <a:lstStyle/>
              <a:p>
                <a:r>
                  <a:rPr lang="en-GB" dirty="0" smtClean="0"/>
                  <a:t>Draw stimuli</a:t>
                </a:r>
                <a:endParaRPr lang="en-GB" dirty="0"/>
              </a:p>
            </p:txBody>
          </p:sp>
        </p:grpSp>
        <p:grpSp>
          <p:nvGrpSpPr>
            <p:cNvPr id="70" name="Group 69"/>
            <p:cNvGrpSpPr/>
            <p:nvPr/>
          </p:nvGrpSpPr>
          <p:grpSpPr>
            <a:xfrm>
              <a:off x="3922606" y="3495963"/>
              <a:ext cx="4005705" cy="2117378"/>
              <a:chOff x="3922606" y="3495963"/>
              <a:chExt cx="4005705" cy="2117378"/>
            </a:xfrm>
          </p:grpSpPr>
          <p:cxnSp>
            <p:nvCxnSpPr>
              <p:cNvPr id="33" name="Straight Arrow Connector 32"/>
              <p:cNvCxnSpPr>
                <a:stCxn id="5" idx="3"/>
              </p:cNvCxnSpPr>
              <p:nvPr/>
            </p:nvCxnSpPr>
            <p:spPr>
              <a:xfrm flipV="1">
                <a:off x="3922607" y="3887187"/>
                <a:ext cx="3988028" cy="3846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260750" y="3495963"/>
                <a:ext cx="1195007" cy="461665"/>
              </a:xfrm>
              <a:prstGeom prst="rect">
                <a:avLst/>
              </a:prstGeom>
              <a:noFill/>
            </p:spPr>
            <p:txBody>
              <a:bodyPr wrap="none" rtlCol="0">
                <a:spAutoFit/>
              </a:bodyPr>
              <a:lstStyle/>
              <a:p>
                <a:r>
                  <a:rPr lang="en-GB" sz="2400" dirty="0" smtClean="0"/>
                  <a:t>Zoom in</a:t>
                </a:r>
                <a:endParaRPr lang="en-GB" sz="2400" dirty="0"/>
              </a:p>
            </p:txBody>
          </p:sp>
          <p:cxnSp>
            <p:nvCxnSpPr>
              <p:cNvPr id="50" name="Straight Arrow Connector 49"/>
              <p:cNvCxnSpPr/>
              <p:nvPr/>
            </p:nvCxnSpPr>
            <p:spPr>
              <a:xfrm flipV="1">
                <a:off x="3922606" y="5594234"/>
                <a:ext cx="4005705" cy="1910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grpSp>
      </p:grpSp>
      <p:grpSp>
        <p:nvGrpSpPr>
          <p:cNvPr id="73" name="Group 72"/>
          <p:cNvGrpSpPr/>
          <p:nvPr/>
        </p:nvGrpSpPr>
        <p:grpSpPr>
          <a:xfrm>
            <a:off x="2896329" y="1982223"/>
            <a:ext cx="6098782" cy="2241493"/>
            <a:chOff x="2896329" y="1982223"/>
            <a:chExt cx="6098782" cy="2241493"/>
          </a:xfrm>
        </p:grpSpPr>
        <p:cxnSp>
          <p:nvCxnSpPr>
            <p:cNvPr id="54" name="Straight Arrow Connector 53"/>
            <p:cNvCxnSpPr/>
            <p:nvPr/>
          </p:nvCxnSpPr>
          <p:spPr>
            <a:xfrm>
              <a:off x="2896329" y="1982223"/>
              <a:ext cx="6098782" cy="2241493"/>
            </a:xfrm>
            <a:prstGeom prst="straightConnector1">
              <a:avLst/>
            </a:prstGeom>
            <a:ln w="762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rot="1214305">
              <a:off x="5652986" y="2227944"/>
              <a:ext cx="3274724" cy="1200329"/>
            </a:xfrm>
            <a:prstGeom prst="rect">
              <a:avLst/>
            </a:prstGeom>
            <a:noFill/>
          </p:spPr>
          <p:txBody>
            <a:bodyPr wrap="square" rtlCol="0">
              <a:spAutoFit/>
            </a:bodyPr>
            <a:lstStyle/>
            <a:p>
              <a:r>
                <a:rPr lang="en-GB" dirty="0" smtClean="0"/>
                <a:t>Same subroutine, though may use different input variables (</a:t>
              </a:r>
              <a:r>
                <a:rPr lang="en-GB" dirty="0" err="1" smtClean="0"/>
                <a:t>e.g.,stimulus</a:t>
              </a:r>
              <a:r>
                <a:rPr lang="en-GB" dirty="0" smtClean="0"/>
                <a:t> sizes and duration) for stimulus parameters</a:t>
              </a:r>
              <a:endParaRPr lang="en-GB" dirty="0"/>
            </a:p>
          </p:txBody>
        </p:sp>
      </p:grpSp>
      <p:grpSp>
        <p:nvGrpSpPr>
          <p:cNvPr id="69" name="Group 68"/>
          <p:cNvGrpSpPr/>
          <p:nvPr/>
        </p:nvGrpSpPr>
        <p:grpSpPr>
          <a:xfrm>
            <a:off x="2892843" y="4129896"/>
            <a:ext cx="4956268" cy="1273538"/>
            <a:chOff x="2892843" y="4129896"/>
            <a:chExt cx="4956268" cy="1273538"/>
          </a:xfrm>
        </p:grpSpPr>
        <p:cxnSp>
          <p:nvCxnSpPr>
            <p:cNvPr id="58" name="Straight Arrow Connector 57"/>
            <p:cNvCxnSpPr/>
            <p:nvPr/>
          </p:nvCxnSpPr>
          <p:spPr>
            <a:xfrm flipH="1">
              <a:off x="2892843" y="4129896"/>
              <a:ext cx="3486" cy="1273538"/>
            </a:xfrm>
            <a:prstGeom prst="straightConnector1">
              <a:avLst/>
            </a:prstGeom>
            <a:ln w="571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3000315" y="4164207"/>
              <a:ext cx="4848796" cy="923330"/>
            </a:xfrm>
            <a:prstGeom prst="rect">
              <a:avLst/>
            </a:prstGeom>
            <a:noFill/>
          </p:spPr>
          <p:txBody>
            <a:bodyPr wrap="square" rtlCol="0">
              <a:spAutoFit/>
            </a:bodyPr>
            <a:lstStyle/>
            <a:p>
              <a:r>
                <a:rPr lang="en-GB" dirty="0" smtClean="0"/>
                <a:t>Same subroutine, though may use different input variables (e.g., timing, stimulus sizes, conditions, trial feedback) for a trial</a:t>
              </a:r>
              <a:endParaRPr lang="en-GB" dirty="0"/>
            </a:p>
          </p:txBody>
        </p:sp>
      </p:grpSp>
      <p:sp>
        <p:nvSpPr>
          <p:cNvPr id="68" name="TextBox 67"/>
          <p:cNvSpPr txBox="1"/>
          <p:nvPr/>
        </p:nvSpPr>
        <p:spPr>
          <a:xfrm>
            <a:off x="4829751" y="150042"/>
            <a:ext cx="2779351" cy="523220"/>
          </a:xfrm>
          <a:prstGeom prst="rect">
            <a:avLst/>
          </a:prstGeom>
          <a:noFill/>
        </p:spPr>
        <p:txBody>
          <a:bodyPr wrap="none" rtlCol="0">
            <a:spAutoFit/>
          </a:bodyPr>
          <a:lstStyle/>
          <a:p>
            <a:r>
              <a:rPr lang="en-GB" sz="2800" b="1" dirty="0" smtClean="0">
                <a:solidFill>
                  <a:srgbClr val="FF0000"/>
                </a:solidFill>
              </a:rPr>
              <a:t>The flow diagram</a:t>
            </a:r>
            <a:endParaRPr lang="en-GB" sz="2800" b="1" dirty="0">
              <a:solidFill>
                <a:srgbClr val="FF0000"/>
              </a:solidFill>
            </a:endParaRPr>
          </a:p>
        </p:txBody>
      </p:sp>
      <p:grpSp>
        <p:nvGrpSpPr>
          <p:cNvPr id="76" name="Group 75"/>
          <p:cNvGrpSpPr/>
          <p:nvPr/>
        </p:nvGrpSpPr>
        <p:grpSpPr>
          <a:xfrm>
            <a:off x="7300751" y="1609028"/>
            <a:ext cx="2291275" cy="646331"/>
            <a:chOff x="7509375" y="723970"/>
            <a:chExt cx="2291275" cy="646331"/>
          </a:xfrm>
        </p:grpSpPr>
        <p:sp>
          <p:nvSpPr>
            <p:cNvPr id="75" name="TextBox 74"/>
            <p:cNvSpPr txBox="1"/>
            <p:nvPr/>
          </p:nvSpPr>
          <p:spPr>
            <a:xfrm>
              <a:off x="7509375" y="723970"/>
              <a:ext cx="2291275" cy="646331"/>
            </a:xfrm>
            <a:prstGeom prst="rect">
              <a:avLst/>
            </a:prstGeom>
            <a:solidFill>
              <a:schemeClr val="accent4">
                <a:lumMod val="40000"/>
                <a:lumOff val="60000"/>
              </a:schemeClr>
            </a:solidFill>
          </p:spPr>
          <p:txBody>
            <a:bodyPr wrap="square" rtlCol="0">
              <a:spAutoFit/>
            </a:bodyPr>
            <a:lstStyle/>
            <a:p>
              <a:r>
                <a:rPr lang="en-GB" dirty="0" smtClean="0"/>
                <a:t>Demo:</a:t>
              </a:r>
            </a:p>
            <a:p>
              <a:endParaRPr lang="en-GB" dirty="0"/>
            </a:p>
          </p:txBody>
        </p:sp>
        <p:sp>
          <p:nvSpPr>
            <p:cNvPr id="74" name="TextBox 73"/>
            <p:cNvSpPr txBox="1"/>
            <p:nvPr/>
          </p:nvSpPr>
          <p:spPr>
            <a:xfrm>
              <a:off x="8360161" y="886886"/>
              <a:ext cx="1269899" cy="369332"/>
            </a:xfrm>
            <a:prstGeom prst="rect">
              <a:avLst/>
            </a:prstGeom>
            <a:solidFill>
              <a:schemeClr val="accent1">
                <a:lumMod val="40000"/>
                <a:lumOff val="60000"/>
              </a:schemeClr>
            </a:solidFill>
            <a:ln>
              <a:solidFill>
                <a:schemeClr val="tx1"/>
              </a:solidFill>
            </a:ln>
          </p:spPr>
          <p:txBody>
            <a:bodyPr wrap="none" rtlCol="0">
              <a:spAutoFit/>
            </a:bodyPr>
            <a:lstStyle/>
            <a:p>
              <a:r>
                <a:rPr lang="en-GB" dirty="0" smtClean="0"/>
                <a:t>Do this trial</a:t>
              </a:r>
              <a:endParaRPr lang="en-GB" dirty="0"/>
            </a:p>
          </p:txBody>
        </p:sp>
      </p:grpSp>
      <p:sp>
        <p:nvSpPr>
          <p:cNvPr id="81" name="TextBox 80"/>
          <p:cNvSpPr txBox="1"/>
          <p:nvPr/>
        </p:nvSpPr>
        <p:spPr>
          <a:xfrm>
            <a:off x="802839" y="4416867"/>
            <a:ext cx="1398781" cy="369332"/>
          </a:xfrm>
          <a:prstGeom prst="rect">
            <a:avLst/>
          </a:prstGeom>
          <a:solidFill>
            <a:srgbClr val="FFFF00"/>
          </a:solidFill>
        </p:spPr>
        <p:txBody>
          <a:bodyPr wrap="none" rtlCol="0">
            <a:spAutoFit/>
          </a:bodyPr>
          <a:lstStyle/>
          <a:p>
            <a:r>
              <a:rPr lang="en-GB" dirty="0" smtClean="0"/>
              <a:t>Pause/Ready</a:t>
            </a:r>
            <a:endParaRPr lang="en-GB" dirty="0"/>
          </a:p>
        </p:txBody>
      </p:sp>
      <p:cxnSp>
        <p:nvCxnSpPr>
          <p:cNvPr id="82" name="Straight Arrow Connector 81"/>
          <p:cNvCxnSpPr/>
          <p:nvPr/>
        </p:nvCxnSpPr>
        <p:spPr>
          <a:xfrm>
            <a:off x="1502229" y="4789723"/>
            <a:ext cx="0" cy="2443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702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wipe(down)">
                                      <p:cBhvr>
                                        <p:cTn id="7" dur="500"/>
                                        <p:tgtEl>
                                          <p:spTgt spid="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2"/>
                                        </p:tgtEl>
                                        <p:attrNameLst>
                                          <p:attrName>style.visibility</p:attrName>
                                        </p:attrNameLst>
                                      </p:cBhvr>
                                      <p:to>
                                        <p:strVal val="visible"/>
                                      </p:to>
                                    </p:set>
                                    <p:animEffect transition="in" filter="wipe(left)">
                                      <p:cBhvr>
                                        <p:cTn id="12" dur="500"/>
                                        <p:tgtEl>
                                          <p:spTgt spid="7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wipe(down)">
                                      <p:cBhvr>
                                        <p:cTn id="17" dur="500"/>
                                        <p:tgtEl>
                                          <p:spTgt spid="35"/>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wipe(left)">
                                      <p:cBhvr>
                                        <p:cTn id="20" dur="500"/>
                                        <p:tgtEl>
                                          <p:spTgt spid="36"/>
                                        </p:tgtEl>
                                      </p:cBhvr>
                                    </p:animEffect>
                                  </p:childTnLst>
                                </p:cTn>
                              </p:par>
                            </p:childTnLst>
                          </p:cTn>
                        </p:par>
                        <p:par>
                          <p:cTn id="21" fill="hold">
                            <p:stCondLst>
                              <p:cond delay="500"/>
                            </p:stCondLst>
                            <p:childTnLst>
                              <p:par>
                                <p:cTn id="22" presetID="22" presetClass="entr" presetSubtype="4" fill="hold" nodeType="afterEffect">
                                  <p:stCondLst>
                                    <p:cond delay="0"/>
                                  </p:stCondLst>
                                  <p:childTnLst>
                                    <p:set>
                                      <p:cBhvr>
                                        <p:cTn id="23" dur="1" fill="hold">
                                          <p:stCondLst>
                                            <p:cond delay="0"/>
                                          </p:stCondLst>
                                        </p:cTn>
                                        <p:tgtEl>
                                          <p:spTgt spid="76"/>
                                        </p:tgtEl>
                                        <p:attrNameLst>
                                          <p:attrName>style.visibility</p:attrName>
                                        </p:attrNameLst>
                                      </p:cBhvr>
                                      <p:to>
                                        <p:strVal val="visible"/>
                                      </p:to>
                                    </p:set>
                                    <p:animEffect transition="in" filter="wipe(down)">
                                      <p:cBhvr>
                                        <p:cTn id="24" dur="500"/>
                                        <p:tgtEl>
                                          <p:spTgt spid="7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73"/>
                                        </p:tgtEl>
                                        <p:attrNameLst>
                                          <p:attrName>style.visibility</p:attrName>
                                        </p:attrNameLst>
                                      </p:cBhvr>
                                      <p:to>
                                        <p:strVal val="visible"/>
                                      </p:to>
                                    </p:set>
                                    <p:animEffect transition="in" filter="wipe(down)">
                                      <p:cBhvr>
                                        <p:cTn id="29"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04292" y="4529042"/>
            <a:ext cx="6884551" cy="1098507"/>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504292" y="945085"/>
            <a:ext cx="8057766" cy="330779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sp>
        <p:nvSpPr>
          <p:cNvPr id="6" name="TextBox 5"/>
          <p:cNvSpPr txBox="1"/>
          <p:nvPr/>
        </p:nvSpPr>
        <p:spPr>
          <a:xfrm>
            <a:off x="266925" y="153888"/>
            <a:ext cx="2006831" cy="369332"/>
          </a:xfrm>
          <a:prstGeom prst="rect">
            <a:avLst/>
          </a:prstGeom>
          <a:solidFill>
            <a:srgbClr val="FFFF00"/>
          </a:solidFill>
        </p:spPr>
        <p:txBody>
          <a:bodyPr wrap="none" rtlCol="0">
            <a:spAutoFit/>
          </a:bodyPr>
          <a:lstStyle/>
          <a:p>
            <a:r>
              <a:rPr lang="en-GB" dirty="0" smtClean="0"/>
              <a:t>Read in parameters</a:t>
            </a:r>
            <a:endParaRPr lang="en-GB" dirty="0"/>
          </a:p>
        </p:txBody>
      </p:sp>
      <p:sp>
        <p:nvSpPr>
          <p:cNvPr id="4" name="TextBox 3"/>
          <p:cNvSpPr txBox="1"/>
          <p:nvPr/>
        </p:nvSpPr>
        <p:spPr>
          <a:xfrm>
            <a:off x="426485" y="610885"/>
            <a:ext cx="10575652" cy="6186309"/>
          </a:xfrm>
          <a:prstGeom prst="rect">
            <a:avLst/>
          </a:prstGeom>
          <a:noFill/>
        </p:spPr>
        <p:txBody>
          <a:bodyPr wrap="none" rtlCol="0">
            <a:spAutoFit/>
          </a:bodyPr>
          <a:lstStyle/>
          <a:p>
            <a:r>
              <a:rPr lang="en-GB" dirty="0" smtClean="0"/>
              <a:t>Subject ID, age, eye sight, whether they can see stereo depth, as needed, could set up subject assessment here</a:t>
            </a:r>
          </a:p>
          <a:p>
            <a:r>
              <a:rPr lang="en-GB" dirty="0" smtClean="0">
                <a:solidFill>
                  <a:srgbClr val="FF0000"/>
                </a:solidFill>
              </a:rPr>
              <a:t>Screen resolution</a:t>
            </a:r>
            <a:r>
              <a:rPr lang="en-GB" dirty="0">
                <a:solidFill>
                  <a:srgbClr val="FF0000"/>
                </a:solidFill>
              </a:rPr>
              <a:t> </a:t>
            </a:r>
            <a:r>
              <a:rPr lang="en-GB" dirty="0" smtClean="0">
                <a:solidFill>
                  <a:srgbClr val="FF0000"/>
                </a:solidFill>
              </a:rPr>
              <a:t>and size.</a:t>
            </a:r>
          </a:p>
          <a:p>
            <a:r>
              <a:rPr lang="en-GB" dirty="0" smtClean="0">
                <a:solidFill>
                  <a:srgbClr val="FF0000"/>
                </a:solidFill>
              </a:rPr>
              <a:t>Bar length, bar width, </a:t>
            </a:r>
          </a:p>
          <a:p>
            <a:r>
              <a:rPr lang="en-GB" dirty="0" smtClean="0">
                <a:solidFill>
                  <a:srgbClr val="FF0000"/>
                </a:solidFill>
              </a:rPr>
              <a:t>Size of dots (for dots between bars for </a:t>
            </a:r>
            <a:r>
              <a:rPr lang="en-GB" dirty="0" err="1" smtClean="0">
                <a:solidFill>
                  <a:srgbClr val="FF0000"/>
                </a:solidFill>
              </a:rPr>
              <a:t>vergence</a:t>
            </a:r>
            <a:r>
              <a:rPr lang="en-GB" dirty="0" smtClean="0">
                <a:solidFill>
                  <a:srgbClr val="FF0000"/>
                </a:solidFill>
              </a:rPr>
              <a:t> anchoring), </a:t>
            </a:r>
          </a:p>
          <a:p>
            <a:r>
              <a:rPr lang="en-GB" dirty="0" smtClean="0">
                <a:solidFill>
                  <a:srgbClr val="FF0000"/>
                </a:solidFill>
              </a:rPr>
              <a:t>Luminance of the bars,</a:t>
            </a:r>
          </a:p>
          <a:p>
            <a:r>
              <a:rPr lang="en-GB" dirty="0">
                <a:solidFill>
                  <a:srgbClr val="FF0000"/>
                </a:solidFill>
              </a:rPr>
              <a:t>R</a:t>
            </a:r>
            <a:r>
              <a:rPr lang="en-GB" dirty="0" smtClean="0">
                <a:solidFill>
                  <a:srgbClr val="FF0000"/>
                </a:solidFill>
              </a:rPr>
              <a:t>ange of the </a:t>
            </a:r>
            <a:r>
              <a:rPr lang="en-GB" dirty="0" err="1" smtClean="0">
                <a:solidFill>
                  <a:srgbClr val="FF0000"/>
                </a:solidFill>
              </a:rPr>
              <a:t>luminances</a:t>
            </a:r>
            <a:r>
              <a:rPr lang="en-GB" dirty="0" smtClean="0">
                <a:solidFill>
                  <a:srgbClr val="FF0000"/>
                </a:solidFill>
              </a:rPr>
              <a:t>,  when different bars have different (random) </a:t>
            </a:r>
            <a:r>
              <a:rPr lang="en-GB" dirty="0" err="1" smtClean="0">
                <a:solidFill>
                  <a:srgbClr val="FF0000"/>
                </a:solidFill>
              </a:rPr>
              <a:t>luminances</a:t>
            </a:r>
            <a:endParaRPr lang="en-GB" dirty="0" smtClean="0">
              <a:solidFill>
                <a:srgbClr val="FF0000"/>
              </a:solidFill>
            </a:endParaRPr>
          </a:p>
          <a:p>
            <a:r>
              <a:rPr lang="en-GB" dirty="0" smtClean="0">
                <a:solidFill>
                  <a:srgbClr val="FF0000"/>
                </a:solidFill>
              </a:rPr>
              <a:t>Range of the luminance for mask items (which have random luminance)</a:t>
            </a:r>
          </a:p>
          <a:p>
            <a:r>
              <a:rPr lang="en-GB" dirty="0" smtClean="0">
                <a:solidFill>
                  <a:srgbClr val="FF0000"/>
                </a:solidFill>
              </a:rPr>
              <a:t>Number of rows and columns of the bars</a:t>
            </a:r>
          </a:p>
          <a:p>
            <a:r>
              <a:rPr lang="en-GB" dirty="0" smtClean="0">
                <a:solidFill>
                  <a:srgbClr val="FF0000"/>
                </a:solidFill>
              </a:rPr>
              <a:t>Spatial range for jittering the bars from their regular grid positions</a:t>
            </a:r>
          </a:p>
          <a:p>
            <a:r>
              <a:rPr lang="en-GB" dirty="0" smtClean="0">
                <a:solidFill>
                  <a:srgbClr val="FF0000"/>
                </a:solidFill>
              </a:rPr>
              <a:t>Parameters to specify the possible grid locations of the orientation target,</a:t>
            </a:r>
          </a:p>
          <a:p>
            <a:r>
              <a:rPr lang="en-GB" dirty="0" smtClean="0">
                <a:solidFill>
                  <a:srgbClr val="FF0000"/>
                </a:solidFill>
              </a:rPr>
              <a:t>Parameters to specify the possible grid locations of the ocular singleton distractor</a:t>
            </a:r>
          </a:p>
          <a:p>
            <a:r>
              <a:rPr lang="en-GB" dirty="0" smtClean="0">
                <a:solidFill>
                  <a:srgbClr val="FF0000"/>
                </a:solidFill>
              </a:rPr>
              <a:t>Trial conditions included in this session for the testing trials (e.g., M, DC, DI, B) </a:t>
            </a:r>
          </a:p>
          <a:p>
            <a:r>
              <a:rPr lang="en-GB" dirty="0" smtClean="0">
                <a:solidFill>
                  <a:srgbClr val="FF0000"/>
                </a:solidFill>
              </a:rPr>
              <a:t>Trial conditions included in this session for the training trials (e.g., M, B)</a:t>
            </a:r>
          </a:p>
          <a:p>
            <a:r>
              <a:rPr lang="en-GB" dirty="0" smtClean="0">
                <a:solidFill>
                  <a:srgbClr val="00B0F0"/>
                </a:solidFill>
              </a:rPr>
              <a:t>Fixation dot size</a:t>
            </a:r>
          </a:p>
          <a:p>
            <a:r>
              <a:rPr lang="en-GB" dirty="0" smtClean="0">
                <a:solidFill>
                  <a:srgbClr val="BE12B2"/>
                </a:solidFill>
              </a:rPr>
              <a:t>Screen refresh rate</a:t>
            </a:r>
            <a:endParaRPr lang="en-GB" dirty="0" smtClean="0">
              <a:solidFill>
                <a:srgbClr val="BE12B2"/>
              </a:solidFill>
            </a:endParaRPr>
          </a:p>
          <a:p>
            <a:r>
              <a:rPr lang="en-GB" dirty="0" smtClean="0">
                <a:solidFill>
                  <a:srgbClr val="BE12B2"/>
                </a:solidFill>
              </a:rPr>
              <a:t>Duration of the fixation display before bar stimulus onset</a:t>
            </a:r>
          </a:p>
          <a:p>
            <a:r>
              <a:rPr lang="en-GB" dirty="0" smtClean="0">
                <a:solidFill>
                  <a:srgbClr val="BE12B2"/>
                </a:solidFill>
              </a:rPr>
              <a:t>Duration of the stimulus display before mask onset in Exp. 1A/1B</a:t>
            </a:r>
          </a:p>
          <a:p>
            <a:r>
              <a:rPr lang="en-GB" dirty="0" smtClean="0">
                <a:solidFill>
                  <a:srgbClr val="BE12B2"/>
                </a:solidFill>
              </a:rPr>
              <a:t>Whether to give auditory feedback during training/testing trials.</a:t>
            </a:r>
            <a:endParaRPr lang="en-GB" dirty="0" smtClean="0"/>
          </a:p>
          <a:p>
            <a:r>
              <a:rPr lang="en-GB" dirty="0" smtClean="0"/>
              <a:t>Number of trials for each condition of the testing and training trials</a:t>
            </a:r>
          </a:p>
          <a:p>
            <a:r>
              <a:rPr lang="en-GB" dirty="0" smtClean="0"/>
              <a:t>Number of breaks to take (during testing trials).</a:t>
            </a:r>
          </a:p>
          <a:p>
            <a:r>
              <a:rPr lang="en-GB" b="1" dirty="0" smtClean="0">
                <a:solidFill>
                  <a:srgbClr val="C00000"/>
                </a:solidFill>
              </a:rPr>
              <a:t>The condition(s) used for the stimuli in giving instructions, instruction text</a:t>
            </a:r>
          </a:p>
          <a:p>
            <a:r>
              <a:rPr lang="en-GB" dirty="0" err="1" smtClean="0"/>
              <a:t>Etc</a:t>
            </a:r>
            <a:r>
              <a:rPr lang="en-GB" dirty="0" smtClean="0"/>
              <a:t> (anything else should be included here?)</a:t>
            </a:r>
          </a:p>
        </p:txBody>
      </p:sp>
      <p:sp>
        <p:nvSpPr>
          <p:cNvPr id="5" name="TextBox 4"/>
          <p:cNvSpPr txBox="1"/>
          <p:nvPr/>
        </p:nvSpPr>
        <p:spPr>
          <a:xfrm>
            <a:off x="8915306" y="5406056"/>
            <a:ext cx="3276694" cy="1200329"/>
          </a:xfrm>
          <a:prstGeom prst="rect">
            <a:avLst/>
          </a:prstGeom>
          <a:solidFill>
            <a:schemeClr val="accent1">
              <a:lumMod val="20000"/>
              <a:lumOff val="80000"/>
            </a:schemeClr>
          </a:solidFill>
        </p:spPr>
        <p:txBody>
          <a:bodyPr wrap="square" rtlCol="0">
            <a:spAutoFit/>
          </a:bodyPr>
          <a:lstStyle/>
          <a:p>
            <a:r>
              <a:rPr lang="en-GB" dirty="0" smtClean="0"/>
              <a:t>These parameters should be complete so that no additional information is needed during the rest of the experiment.</a:t>
            </a:r>
            <a:endParaRPr lang="en-GB" dirty="0"/>
          </a:p>
        </p:txBody>
      </p:sp>
      <p:sp>
        <p:nvSpPr>
          <p:cNvPr id="9" name="TextBox 8"/>
          <p:cNvSpPr txBox="1"/>
          <p:nvPr/>
        </p:nvSpPr>
        <p:spPr>
          <a:xfrm>
            <a:off x="9696322" y="1607871"/>
            <a:ext cx="2129237" cy="369332"/>
          </a:xfrm>
          <a:prstGeom prst="rect">
            <a:avLst/>
          </a:prstGeom>
          <a:noFill/>
        </p:spPr>
        <p:txBody>
          <a:bodyPr wrap="none" rtlCol="0">
            <a:spAutoFit/>
          </a:bodyPr>
          <a:lstStyle/>
          <a:p>
            <a:r>
              <a:rPr lang="en-GB" b="1" dirty="0" smtClean="0">
                <a:solidFill>
                  <a:srgbClr val="FF0000"/>
                </a:solidFill>
              </a:rPr>
              <a:t>For stimulus images </a:t>
            </a:r>
          </a:p>
        </p:txBody>
      </p:sp>
      <p:cxnSp>
        <p:nvCxnSpPr>
          <p:cNvPr id="11" name="Straight Arrow Connector 10"/>
          <p:cNvCxnSpPr/>
          <p:nvPr/>
        </p:nvCxnSpPr>
        <p:spPr>
          <a:xfrm flipH="1">
            <a:off x="8717479" y="1822663"/>
            <a:ext cx="843831" cy="1841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204346" y="4656894"/>
            <a:ext cx="2070823" cy="369332"/>
          </a:xfrm>
          <a:prstGeom prst="rect">
            <a:avLst/>
          </a:prstGeom>
          <a:noFill/>
        </p:spPr>
        <p:txBody>
          <a:bodyPr wrap="none" rtlCol="0">
            <a:spAutoFit/>
          </a:bodyPr>
          <a:lstStyle/>
          <a:p>
            <a:r>
              <a:rPr lang="en-GB" b="1" dirty="0" smtClean="0">
                <a:solidFill>
                  <a:srgbClr val="BE12B2"/>
                </a:solidFill>
              </a:rPr>
              <a:t>For stimulus timing </a:t>
            </a:r>
          </a:p>
        </p:txBody>
      </p:sp>
      <p:cxnSp>
        <p:nvCxnSpPr>
          <p:cNvPr id="15" name="Straight Arrow Connector 14"/>
          <p:cNvCxnSpPr/>
          <p:nvPr/>
        </p:nvCxnSpPr>
        <p:spPr>
          <a:xfrm flipH="1">
            <a:off x="7574991" y="4891119"/>
            <a:ext cx="1564403" cy="187176"/>
          </a:xfrm>
          <a:prstGeom prst="straightConnector1">
            <a:avLst/>
          </a:prstGeom>
          <a:ln w="57150">
            <a:solidFill>
              <a:srgbClr val="BE12B2"/>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2339183" y="4068772"/>
            <a:ext cx="7535110" cy="322189"/>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9885507" y="3860534"/>
            <a:ext cx="1904880" cy="369332"/>
          </a:xfrm>
          <a:prstGeom prst="rect">
            <a:avLst/>
          </a:prstGeom>
          <a:noFill/>
        </p:spPr>
        <p:txBody>
          <a:bodyPr wrap="none" rtlCol="0">
            <a:spAutoFit/>
          </a:bodyPr>
          <a:lstStyle/>
          <a:p>
            <a:r>
              <a:rPr lang="en-GB" b="1" dirty="0" smtClean="0">
                <a:solidFill>
                  <a:srgbClr val="00B0F0"/>
                </a:solidFill>
              </a:rPr>
              <a:t>For fixation image</a:t>
            </a:r>
          </a:p>
        </p:txBody>
      </p:sp>
      <p:cxnSp>
        <p:nvCxnSpPr>
          <p:cNvPr id="20" name="Straight Arrow Connector 19"/>
          <p:cNvCxnSpPr/>
          <p:nvPr/>
        </p:nvCxnSpPr>
        <p:spPr>
          <a:xfrm flipH="1">
            <a:off x="6843676" y="5903710"/>
            <a:ext cx="731315" cy="282420"/>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7575486" y="5479739"/>
            <a:ext cx="1339820" cy="646331"/>
          </a:xfrm>
          <a:prstGeom prst="rect">
            <a:avLst/>
          </a:prstGeom>
          <a:noFill/>
        </p:spPr>
        <p:txBody>
          <a:bodyPr wrap="square" rtlCol="0">
            <a:spAutoFit/>
          </a:bodyPr>
          <a:lstStyle/>
          <a:p>
            <a:r>
              <a:rPr lang="en-GB" b="1" dirty="0" smtClean="0">
                <a:solidFill>
                  <a:srgbClr val="C00000"/>
                </a:solidFill>
              </a:rPr>
              <a:t>For instruction</a:t>
            </a:r>
          </a:p>
        </p:txBody>
      </p:sp>
    </p:spTree>
    <p:extLst>
      <p:ext uri="{BB962C8B-B14F-4D97-AF65-F5344CB8AC3E}">
        <p14:creationId xmlns:p14="http://schemas.microsoft.com/office/powerpoint/2010/main" val="323526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86366" y="424972"/>
            <a:ext cx="2680221" cy="369332"/>
          </a:xfrm>
          <a:prstGeom prst="rect">
            <a:avLst/>
          </a:prstGeom>
          <a:solidFill>
            <a:srgbClr val="FFFF00"/>
          </a:solidFill>
        </p:spPr>
        <p:txBody>
          <a:bodyPr wrap="none" rtlCol="0">
            <a:spAutoFit/>
          </a:bodyPr>
          <a:lstStyle/>
          <a:p>
            <a:r>
              <a:rPr lang="en-GB" dirty="0" smtClean="0"/>
              <a:t>Set up display and prepare</a:t>
            </a:r>
            <a:endParaRPr lang="en-GB" dirty="0"/>
          </a:p>
        </p:txBody>
      </p:sp>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sp>
        <p:nvSpPr>
          <p:cNvPr id="2" name="TextBox 1"/>
          <p:cNvSpPr txBox="1"/>
          <p:nvPr/>
        </p:nvSpPr>
        <p:spPr>
          <a:xfrm>
            <a:off x="2092687" y="1454448"/>
            <a:ext cx="5701176" cy="369332"/>
          </a:xfrm>
          <a:prstGeom prst="rect">
            <a:avLst/>
          </a:prstGeom>
          <a:noFill/>
        </p:spPr>
        <p:txBody>
          <a:bodyPr wrap="none" rtlCol="0">
            <a:spAutoFit/>
          </a:bodyPr>
          <a:lstStyle/>
          <a:p>
            <a:r>
              <a:rPr lang="en-GB" dirty="0" smtClean="0"/>
              <a:t>Call steps necessary in Psychophysical Toolbox, for graphics</a:t>
            </a:r>
            <a:endParaRPr lang="en-GB" dirty="0"/>
          </a:p>
        </p:txBody>
      </p:sp>
      <p:sp>
        <p:nvSpPr>
          <p:cNvPr id="40" name="TextBox 39"/>
          <p:cNvSpPr txBox="1"/>
          <p:nvPr/>
        </p:nvSpPr>
        <p:spPr>
          <a:xfrm>
            <a:off x="2092687" y="2245087"/>
            <a:ext cx="6624378" cy="646331"/>
          </a:xfrm>
          <a:prstGeom prst="rect">
            <a:avLst/>
          </a:prstGeom>
          <a:noFill/>
        </p:spPr>
        <p:txBody>
          <a:bodyPr wrap="none" rtlCol="0">
            <a:spAutoFit/>
          </a:bodyPr>
          <a:lstStyle/>
          <a:p>
            <a:r>
              <a:rPr lang="en-GB" dirty="0" smtClean="0"/>
              <a:t>Set and check screen resolution, size, refresh rates, viewing distance,</a:t>
            </a:r>
          </a:p>
          <a:p>
            <a:r>
              <a:rPr lang="en-GB" dirty="0" smtClean="0"/>
              <a:t>Stereo display set up, etc. </a:t>
            </a:r>
          </a:p>
        </p:txBody>
      </p:sp>
      <p:sp>
        <p:nvSpPr>
          <p:cNvPr id="41" name="TextBox 40"/>
          <p:cNvSpPr txBox="1"/>
          <p:nvPr/>
        </p:nvSpPr>
        <p:spPr>
          <a:xfrm>
            <a:off x="2146897" y="3649417"/>
            <a:ext cx="8133701" cy="646331"/>
          </a:xfrm>
          <a:prstGeom prst="rect">
            <a:avLst/>
          </a:prstGeom>
          <a:noFill/>
        </p:spPr>
        <p:txBody>
          <a:bodyPr wrap="none" rtlCol="0">
            <a:spAutoFit/>
          </a:bodyPr>
          <a:lstStyle/>
          <a:p>
            <a:r>
              <a:rPr lang="en-GB" dirty="0" smtClean="0"/>
              <a:t>Draw and prepare some images that will be displayed in all common trials, </a:t>
            </a:r>
          </a:p>
          <a:p>
            <a:r>
              <a:rPr lang="en-GB" dirty="0" smtClean="0"/>
              <a:t>e.g., fixation image, image with instruction text “Press a button for the next trial”, </a:t>
            </a:r>
            <a:r>
              <a:rPr lang="en-GB" dirty="0" err="1" smtClean="0"/>
              <a:t>etc</a:t>
            </a:r>
            <a:endParaRPr lang="en-GB" dirty="0" smtClean="0"/>
          </a:p>
        </p:txBody>
      </p:sp>
    </p:spTree>
    <p:extLst>
      <p:ext uri="{BB962C8B-B14F-4D97-AF65-F5344CB8AC3E}">
        <p14:creationId xmlns:p14="http://schemas.microsoft.com/office/powerpoint/2010/main" val="977630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04292" y="945085"/>
            <a:ext cx="8057766" cy="330779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sp>
        <p:nvSpPr>
          <p:cNvPr id="6" name="TextBox 5"/>
          <p:cNvSpPr txBox="1"/>
          <p:nvPr/>
        </p:nvSpPr>
        <p:spPr>
          <a:xfrm>
            <a:off x="266925" y="153888"/>
            <a:ext cx="1358770" cy="369332"/>
          </a:xfrm>
          <a:prstGeom prst="rect">
            <a:avLst/>
          </a:prstGeom>
          <a:solidFill>
            <a:schemeClr val="accent4">
              <a:lumMod val="40000"/>
              <a:lumOff val="60000"/>
            </a:schemeClr>
          </a:solidFill>
        </p:spPr>
        <p:txBody>
          <a:bodyPr wrap="none" rtlCol="0">
            <a:spAutoFit/>
          </a:bodyPr>
          <a:lstStyle/>
          <a:p>
            <a:r>
              <a:rPr lang="en-GB" dirty="0" smtClean="0"/>
              <a:t>Draw stimuli</a:t>
            </a:r>
            <a:endParaRPr lang="en-GB" dirty="0"/>
          </a:p>
        </p:txBody>
      </p:sp>
      <p:sp>
        <p:nvSpPr>
          <p:cNvPr id="4" name="TextBox 3"/>
          <p:cNvSpPr txBox="1"/>
          <p:nvPr/>
        </p:nvSpPr>
        <p:spPr>
          <a:xfrm>
            <a:off x="426485" y="610885"/>
            <a:ext cx="7919412" cy="3693319"/>
          </a:xfrm>
          <a:prstGeom prst="rect">
            <a:avLst/>
          </a:prstGeom>
          <a:noFill/>
        </p:spPr>
        <p:txBody>
          <a:bodyPr wrap="none" rtlCol="0">
            <a:spAutoFit/>
          </a:bodyPr>
          <a:lstStyle/>
          <a:p>
            <a:r>
              <a:rPr lang="en-GB" b="1" dirty="0" smtClean="0"/>
              <a:t>Input variables:</a:t>
            </a:r>
          </a:p>
          <a:p>
            <a:r>
              <a:rPr lang="en-GB" dirty="0" smtClean="0">
                <a:solidFill>
                  <a:srgbClr val="FF0000"/>
                </a:solidFill>
              </a:rPr>
              <a:t>Screen resolution</a:t>
            </a:r>
            <a:r>
              <a:rPr lang="en-GB" dirty="0">
                <a:solidFill>
                  <a:srgbClr val="FF0000"/>
                </a:solidFill>
              </a:rPr>
              <a:t> </a:t>
            </a:r>
            <a:r>
              <a:rPr lang="en-GB" dirty="0" smtClean="0">
                <a:solidFill>
                  <a:srgbClr val="FF0000"/>
                </a:solidFill>
              </a:rPr>
              <a:t>and size.</a:t>
            </a:r>
          </a:p>
          <a:p>
            <a:r>
              <a:rPr lang="en-GB" dirty="0" smtClean="0">
                <a:solidFill>
                  <a:srgbClr val="FF0000"/>
                </a:solidFill>
              </a:rPr>
              <a:t>Bar length, bar width, </a:t>
            </a:r>
          </a:p>
          <a:p>
            <a:r>
              <a:rPr lang="en-GB" dirty="0" smtClean="0">
                <a:solidFill>
                  <a:srgbClr val="FF0000"/>
                </a:solidFill>
              </a:rPr>
              <a:t>Size of dots (for dots between bars for </a:t>
            </a:r>
            <a:r>
              <a:rPr lang="en-GB" dirty="0" err="1" smtClean="0">
                <a:solidFill>
                  <a:srgbClr val="FF0000"/>
                </a:solidFill>
              </a:rPr>
              <a:t>vergence</a:t>
            </a:r>
            <a:r>
              <a:rPr lang="en-GB" dirty="0" smtClean="0">
                <a:solidFill>
                  <a:srgbClr val="FF0000"/>
                </a:solidFill>
              </a:rPr>
              <a:t> anchoring), </a:t>
            </a:r>
          </a:p>
          <a:p>
            <a:r>
              <a:rPr lang="en-GB" dirty="0" smtClean="0">
                <a:solidFill>
                  <a:srgbClr val="FF0000"/>
                </a:solidFill>
              </a:rPr>
              <a:t>Luminance of the bars,</a:t>
            </a:r>
          </a:p>
          <a:p>
            <a:r>
              <a:rPr lang="en-GB" dirty="0">
                <a:solidFill>
                  <a:srgbClr val="FF0000"/>
                </a:solidFill>
              </a:rPr>
              <a:t>R</a:t>
            </a:r>
            <a:r>
              <a:rPr lang="en-GB" dirty="0" smtClean="0">
                <a:solidFill>
                  <a:srgbClr val="FF0000"/>
                </a:solidFill>
              </a:rPr>
              <a:t>ange of the </a:t>
            </a:r>
            <a:r>
              <a:rPr lang="en-GB" dirty="0" err="1" smtClean="0">
                <a:solidFill>
                  <a:srgbClr val="FF0000"/>
                </a:solidFill>
              </a:rPr>
              <a:t>luminances</a:t>
            </a:r>
            <a:r>
              <a:rPr lang="en-GB" dirty="0" smtClean="0">
                <a:solidFill>
                  <a:srgbClr val="FF0000"/>
                </a:solidFill>
              </a:rPr>
              <a:t>,  when different bars have different (random) </a:t>
            </a:r>
            <a:r>
              <a:rPr lang="en-GB" dirty="0" err="1" smtClean="0">
                <a:solidFill>
                  <a:srgbClr val="FF0000"/>
                </a:solidFill>
              </a:rPr>
              <a:t>luminances</a:t>
            </a:r>
            <a:endParaRPr lang="en-GB" dirty="0" smtClean="0">
              <a:solidFill>
                <a:srgbClr val="FF0000"/>
              </a:solidFill>
            </a:endParaRPr>
          </a:p>
          <a:p>
            <a:r>
              <a:rPr lang="en-GB" dirty="0" smtClean="0">
                <a:solidFill>
                  <a:srgbClr val="FF0000"/>
                </a:solidFill>
              </a:rPr>
              <a:t>Range of the luminance for mask items (which have random luminance)</a:t>
            </a:r>
          </a:p>
          <a:p>
            <a:r>
              <a:rPr lang="en-GB" dirty="0" smtClean="0">
                <a:solidFill>
                  <a:srgbClr val="FF0000"/>
                </a:solidFill>
              </a:rPr>
              <a:t>Number of rows and columns of the bars</a:t>
            </a:r>
          </a:p>
          <a:p>
            <a:r>
              <a:rPr lang="en-GB" dirty="0" smtClean="0">
                <a:solidFill>
                  <a:srgbClr val="FF0000"/>
                </a:solidFill>
              </a:rPr>
              <a:t>Spatial range for jittering the bars from their regular grid positions</a:t>
            </a:r>
          </a:p>
          <a:p>
            <a:r>
              <a:rPr lang="en-GB" dirty="0" smtClean="0">
                <a:solidFill>
                  <a:srgbClr val="FF0000"/>
                </a:solidFill>
              </a:rPr>
              <a:t>Parameters to specify the possible grid locations of the orientation target,</a:t>
            </a:r>
          </a:p>
          <a:p>
            <a:r>
              <a:rPr lang="en-GB" dirty="0" smtClean="0">
                <a:solidFill>
                  <a:srgbClr val="FF0000"/>
                </a:solidFill>
              </a:rPr>
              <a:t>Parameters to specify the possible grid locations of the ocular singleton distractor</a:t>
            </a:r>
          </a:p>
          <a:p>
            <a:r>
              <a:rPr lang="en-GB" dirty="0" smtClean="0">
                <a:solidFill>
                  <a:srgbClr val="FF0000"/>
                </a:solidFill>
              </a:rPr>
              <a:t>Trial condition included in this session for the testing trials (e.g., M, DC, DI, B) </a:t>
            </a:r>
          </a:p>
          <a:p>
            <a:r>
              <a:rPr lang="en-GB" dirty="0" smtClean="0">
                <a:solidFill>
                  <a:srgbClr val="FF0000"/>
                </a:solidFill>
              </a:rPr>
              <a:t>Trial conditions included in this session for the training trials (e.g., M, B)</a:t>
            </a:r>
          </a:p>
        </p:txBody>
      </p:sp>
      <p:sp>
        <p:nvSpPr>
          <p:cNvPr id="9" name="TextBox 8"/>
          <p:cNvSpPr txBox="1"/>
          <p:nvPr/>
        </p:nvSpPr>
        <p:spPr>
          <a:xfrm>
            <a:off x="9696322" y="1607871"/>
            <a:ext cx="2129237" cy="369332"/>
          </a:xfrm>
          <a:prstGeom prst="rect">
            <a:avLst/>
          </a:prstGeom>
          <a:noFill/>
        </p:spPr>
        <p:txBody>
          <a:bodyPr wrap="none" rtlCol="0">
            <a:spAutoFit/>
          </a:bodyPr>
          <a:lstStyle/>
          <a:p>
            <a:r>
              <a:rPr lang="en-GB" b="1" dirty="0" smtClean="0">
                <a:solidFill>
                  <a:srgbClr val="FF0000"/>
                </a:solidFill>
              </a:rPr>
              <a:t>For stimulus images </a:t>
            </a:r>
          </a:p>
        </p:txBody>
      </p:sp>
      <p:cxnSp>
        <p:nvCxnSpPr>
          <p:cNvPr id="11" name="Straight Arrow Connector 10"/>
          <p:cNvCxnSpPr/>
          <p:nvPr/>
        </p:nvCxnSpPr>
        <p:spPr>
          <a:xfrm flipH="1">
            <a:off x="8717479" y="1822663"/>
            <a:ext cx="843831" cy="1841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66925" y="3676010"/>
            <a:ext cx="8514997" cy="715859"/>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9315834" y="3792612"/>
            <a:ext cx="2392130" cy="646331"/>
          </a:xfrm>
          <a:prstGeom prst="rect">
            <a:avLst/>
          </a:prstGeom>
          <a:noFill/>
        </p:spPr>
        <p:txBody>
          <a:bodyPr wrap="none" rtlCol="0">
            <a:spAutoFit/>
          </a:bodyPr>
          <a:lstStyle/>
          <a:p>
            <a:r>
              <a:rPr lang="en-GB" dirty="0" smtClean="0"/>
              <a:t>Replace by </a:t>
            </a:r>
          </a:p>
          <a:p>
            <a:r>
              <a:rPr lang="en-GB" dirty="0" smtClean="0"/>
              <a:t>“condition for this trial”</a:t>
            </a:r>
            <a:endParaRPr lang="en-GB" dirty="0"/>
          </a:p>
        </p:txBody>
      </p:sp>
      <p:cxnSp>
        <p:nvCxnSpPr>
          <p:cNvPr id="21" name="Straight Arrow Connector 20"/>
          <p:cNvCxnSpPr>
            <a:stCxn id="18" idx="1"/>
            <a:endCxn id="12" idx="3"/>
          </p:cNvCxnSpPr>
          <p:nvPr/>
        </p:nvCxnSpPr>
        <p:spPr>
          <a:xfrm flipH="1" flipV="1">
            <a:off x="8781922" y="4033940"/>
            <a:ext cx="533912" cy="8183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26485" y="4490080"/>
            <a:ext cx="1834798" cy="369332"/>
          </a:xfrm>
          <a:prstGeom prst="rect">
            <a:avLst/>
          </a:prstGeom>
          <a:noFill/>
        </p:spPr>
        <p:txBody>
          <a:bodyPr wrap="none" rtlCol="0">
            <a:spAutoFit/>
          </a:bodyPr>
          <a:lstStyle/>
          <a:p>
            <a:r>
              <a:rPr lang="en-GB" dirty="0" smtClean="0"/>
              <a:t>Perhaps also add:</a:t>
            </a:r>
            <a:endParaRPr lang="en-GB" dirty="0"/>
          </a:p>
        </p:txBody>
      </p:sp>
      <p:sp>
        <p:nvSpPr>
          <p:cNvPr id="25" name="TextBox 24"/>
          <p:cNvSpPr txBox="1"/>
          <p:nvPr/>
        </p:nvSpPr>
        <p:spPr>
          <a:xfrm>
            <a:off x="504292" y="4772957"/>
            <a:ext cx="5503045" cy="369332"/>
          </a:xfrm>
          <a:prstGeom prst="rect">
            <a:avLst/>
          </a:prstGeom>
          <a:noFill/>
        </p:spPr>
        <p:txBody>
          <a:bodyPr wrap="none" rtlCol="0">
            <a:spAutoFit/>
          </a:bodyPr>
          <a:lstStyle/>
          <a:p>
            <a:r>
              <a:rPr lang="en-GB" dirty="0" smtClean="0">
                <a:solidFill>
                  <a:srgbClr val="FF0000"/>
                </a:solidFill>
              </a:rPr>
              <a:t>Column/row locations of the target and ocular singleton</a:t>
            </a:r>
            <a:endParaRPr lang="en-GB" dirty="0">
              <a:solidFill>
                <a:srgbClr val="FF0000"/>
              </a:solidFill>
            </a:endParaRPr>
          </a:p>
        </p:txBody>
      </p:sp>
      <p:sp>
        <p:nvSpPr>
          <p:cNvPr id="24" name="TextBox 23"/>
          <p:cNvSpPr txBox="1"/>
          <p:nvPr/>
        </p:nvSpPr>
        <p:spPr>
          <a:xfrm>
            <a:off x="504292" y="5523377"/>
            <a:ext cx="9061007" cy="646331"/>
          </a:xfrm>
          <a:prstGeom prst="rect">
            <a:avLst/>
          </a:prstGeom>
          <a:noFill/>
        </p:spPr>
        <p:txBody>
          <a:bodyPr wrap="none" rtlCol="0">
            <a:spAutoFit/>
          </a:bodyPr>
          <a:lstStyle/>
          <a:p>
            <a:r>
              <a:rPr lang="en-GB" b="1" dirty="0" smtClean="0"/>
              <a:t>Out</a:t>
            </a:r>
            <a:r>
              <a:rPr lang="en-GB" b="1" dirty="0" smtClean="0"/>
              <a:t>put variables: </a:t>
            </a:r>
            <a:r>
              <a:rPr lang="en-GB" b="1" dirty="0" smtClean="0">
                <a:solidFill>
                  <a:srgbClr val="FF0000"/>
                </a:solidFill>
              </a:rPr>
              <a:t>dichoptic</a:t>
            </a:r>
            <a:r>
              <a:rPr lang="en-GB" b="1" dirty="0" smtClean="0"/>
              <a:t> </a:t>
            </a:r>
            <a:r>
              <a:rPr lang="en-GB" b="1" dirty="0" smtClean="0">
                <a:solidFill>
                  <a:srgbClr val="FF0000"/>
                </a:solidFill>
              </a:rPr>
              <a:t>image for the test stimulus, binocular image for the mask stimulus</a:t>
            </a:r>
          </a:p>
          <a:p>
            <a:endParaRPr lang="en-GB" dirty="0">
              <a:solidFill>
                <a:srgbClr val="FF0000"/>
              </a:solidFill>
            </a:endParaRPr>
          </a:p>
        </p:txBody>
      </p:sp>
    </p:spTree>
    <p:extLst>
      <p:ext uri="{BB962C8B-B14F-4D97-AF65-F5344CB8AC3E}">
        <p14:creationId xmlns:p14="http://schemas.microsoft.com/office/powerpoint/2010/main" val="410684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67"/>
          <p:cNvSpPr txBox="1"/>
          <p:nvPr/>
        </p:nvSpPr>
        <p:spPr>
          <a:xfrm>
            <a:off x="4259018" y="0"/>
            <a:ext cx="6452087" cy="523220"/>
          </a:xfrm>
          <a:prstGeom prst="rect">
            <a:avLst/>
          </a:prstGeom>
          <a:noFill/>
        </p:spPr>
        <p:txBody>
          <a:bodyPr wrap="none" rtlCol="0">
            <a:spAutoFit/>
          </a:bodyPr>
          <a:lstStyle/>
          <a:p>
            <a:r>
              <a:rPr lang="en-GB" sz="2800" b="1" dirty="0" smtClean="0">
                <a:solidFill>
                  <a:srgbClr val="FF0000"/>
                </a:solidFill>
              </a:rPr>
              <a:t>Use our project example to explain details</a:t>
            </a:r>
            <a:endParaRPr lang="en-GB" sz="2800" b="1" dirty="0">
              <a:solidFill>
                <a:srgbClr val="FF0000"/>
              </a:solidFill>
            </a:endParaRPr>
          </a:p>
        </p:txBody>
      </p:sp>
      <p:grpSp>
        <p:nvGrpSpPr>
          <p:cNvPr id="2" name="Group 1"/>
          <p:cNvGrpSpPr/>
          <p:nvPr/>
        </p:nvGrpSpPr>
        <p:grpSpPr>
          <a:xfrm>
            <a:off x="479799" y="728600"/>
            <a:ext cx="8737844" cy="928461"/>
            <a:chOff x="1167133" y="1489577"/>
            <a:chExt cx="8737844" cy="928461"/>
          </a:xfrm>
        </p:grpSpPr>
        <p:sp>
          <p:nvSpPr>
            <p:cNvPr id="19" name="Rectangle 18"/>
            <p:cNvSpPr/>
            <p:nvPr/>
          </p:nvSpPr>
          <p:spPr>
            <a:xfrm>
              <a:off x="1181580" y="1489577"/>
              <a:ext cx="8723397" cy="92846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1167133" y="1504154"/>
              <a:ext cx="1755609" cy="369332"/>
            </a:xfrm>
            <a:prstGeom prst="rect">
              <a:avLst/>
            </a:prstGeom>
            <a:noFill/>
          </p:spPr>
          <p:txBody>
            <a:bodyPr wrap="none" rtlCol="0">
              <a:spAutoFit/>
            </a:bodyPr>
            <a:lstStyle/>
            <a:p>
              <a:r>
                <a:rPr lang="en-GB" dirty="0" smtClean="0"/>
                <a:t>Give instructions</a:t>
              </a:r>
              <a:endParaRPr lang="en-GB" dirty="0"/>
            </a:p>
          </p:txBody>
        </p:sp>
        <p:sp>
          <p:nvSpPr>
            <p:cNvPr id="22" name="TextBox 21"/>
            <p:cNvSpPr txBox="1"/>
            <p:nvPr/>
          </p:nvSpPr>
          <p:spPr>
            <a:xfrm>
              <a:off x="1510396" y="1849787"/>
              <a:ext cx="1358770" cy="369332"/>
            </a:xfrm>
            <a:prstGeom prst="rect">
              <a:avLst/>
            </a:prstGeom>
            <a:solidFill>
              <a:schemeClr val="accent4">
                <a:lumMod val="40000"/>
                <a:lumOff val="60000"/>
              </a:schemeClr>
            </a:solidFill>
          </p:spPr>
          <p:txBody>
            <a:bodyPr wrap="none" rtlCol="0">
              <a:spAutoFit/>
            </a:bodyPr>
            <a:lstStyle/>
            <a:p>
              <a:r>
                <a:rPr lang="en-GB" dirty="0" smtClean="0"/>
                <a:t>Draw stimuli</a:t>
              </a:r>
              <a:endParaRPr lang="en-GB" dirty="0"/>
            </a:p>
          </p:txBody>
        </p:sp>
        <p:sp>
          <p:nvSpPr>
            <p:cNvPr id="26" name="TextBox 25"/>
            <p:cNvSpPr txBox="1"/>
            <p:nvPr/>
          </p:nvSpPr>
          <p:spPr>
            <a:xfrm>
              <a:off x="3476554" y="1638916"/>
              <a:ext cx="2299986" cy="646331"/>
            </a:xfrm>
            <a:prstGeom prst="rect">
              <a:avLst/>
            </a:prstGeom>
            <a:solidFill>
              <a:schemeClr val="accent4">
                <a:lumMod val="40000"/>
                <a:lumOff val="60000"/>
              </a:schemeClr>
            </a:solidFill>
          </p:spPr>
          <p:txBody>
            <a:bodyPr wrap="square" rtlCol="0">
              <a:spAutoFit/>
            </a:bodyPr>
            <a:lstStyle/>
            <a:p>
              <a:r>
                <a:rPr lang="en-GB" dirty="0" smtClean="0"/>
                <a:t>Show stimulus to give instructions</a:t>
              </a:r>
              <a:endParaRPr lang="en-GB" dirty="0"/>
            </a:p>
          </p:txBody>
        </p:sp>
        <p:grpSp>
          <p:nvGrpSpPr>
            <p:cNvPr id="28" name="Group 27"/>
            <p:cNvGrpSpPr/>
            <p:nvPr/>
          </p:nvGrpSpPr>
          <p:grpSpPr>
            <a:xfrm>
              <a:off x="7300751" y="1609028"/>
              <a:ext cx="2291275" cy="646331"/>
              <a:chOff x="7509375" y="723970"/>
              <a:chExt cx="2291275" cy="646331"/>
            </a:xfrm>
          </p:grpSpPr>
          <p:sp>
            <p:nvSpPr>
              <p:cNvPr id="29" name="TextBox 28"/>
              <p:cNvSpPr txBox="1"/>
              <p:nvPr/>
            </p:nvSpPr>
            <p:spPr>
              <a:xfrm>
                <a:off x="7509375" y="723970"/>
                <a:ext cx="2291275" cy="646331"/>
              </a:xfrm>
              <a:prstGeom prst="rect">
                <a:avLst/>
              </a:prstGeom>
              <a:solidFill>
                <a:schemeClr val="accent4">
                  <a:lumMod val="40000"/>
                  <a:lumOff val="60000"/>
                </a:schemeClr>
              </a:solidFill>
            </p:spPr>
            <p:txBody>
              <a:bodyPr wrap="square" rtlCol="0">
                <a:spAutoFit/>
              </a:bodyPr>
              <a:lstStyle/>
              <a:p>
                <a:r>
                  <a:rPr lang="en-GB" dirty="0" smtClean="0"/>
                  <a:t>Demo:</a:t>
                </a:r>
              </a:p>
              <a:p>
                <a:endParaRPr lang="en-GB" dirty="0"/>
              </a:p>
            </p:txBody>
          </p:sp>
          <p:sp>
            <p:nvSpPr>
              <p:cNvPr id="30" name="TextBox 29"/>
              <p:cNvSpPr txBox="1"/>
              <p:nvPr/>
            </p:nvSpPr>
            <p:spPr>
              <a:xfrm>
                <a:off x="8360161" y="886886"/>
                <a:ext cx="1269899" cy="369332"/>
              </a:xfrm>
              <a:prstGeom prst="rect">
                <a:avLst/>
              </a:prstGeom>
              <a:solidFill>
                <a:schemeClr val="accent1">
                  <a:lumMod val="40000"/>
                  <a:lumOff val="60000"/>
                </a:schemeClr>
              </a:solidFill>
              <a:ln>
                <a:solidFill>
                  <a:schemeClr val="tx1"/>
                </a:solidFill>
              </a:ln>
            </p:spPr>
            <p:txBody>
              <a:bodyPr wrap="none" rtlCol="0">
                <a:spAutoFit/>
              </a:bodyPr>
              <a:lstStyle/>
              <a:p>
                <a:r>
                  <a:rPr lang="en-GB" dirty="0" smtClean="0"/>
                  <a:t>Do this trial</a:t>
                </a:r>
                <a:endParaRPr lang="en-GB" dirty="0"/>
              </a:p>
            </p:txBody>
          </p:sp>
        </p:grpSp>
      </p:grpSp>
      <p:sp>
        <p:nvSpPr>
          <p:cNvPr id="3" name="TextBox 2"/>
          <p:cNvSpPr txBox="1"/>
          <p:nvPr/>
        </p:nvSpPr>
        <p:spPr>
          <a:xfrm>
            <a:off x="823062" y="1817805"/>
            <a:ext cx="2373663" cy="369332"/>
          </a:xfrm>
          <a:prstGeom prst="rect">
            <a:avLst/>
          </a:prstGeom>
          <a:noFill/>
        </p:spPr>
        <p:txBody>
          <a:bodyPr wrap="none" rtlCol="0">
            <a:spAutoFit/>
          </a:bodyPr>
          <a:lstStyle/>
          <a:p>
            <a:r>
              <a:rPr lang="en-GB" b="1" dirty="0" smtClean="0"/>
              <a:t>Given input variables:  </a:t>
            </a:r>
            <a:endParaRPr lang="en-GB" b="1" dirty="0"/>
          </a:p>
        </p:txBody>
      </p:sp>
      <p:sp>
        <p:nvSpPr>
          <p:cNvPr id="33" name="TextBox 32"/>
          <p:cNvSpPr txBox="1"/>
          <p:nvPr/>
        </p:nvSpPr>
        <p:spPr>
          <a:xfrm>
            <a:off x="960397" y="2157387"/>
            <a:ext cx="7236789" cy="646331"/>
          </a:xfrm>
          <a:prstGeom prst="rect">
            <a:avLst/>
          </a:prstGeom>
          <a:noFill/>
        </p:spPr>
        <p:txBody>
          <a:bodyPr wrap="none" rtlCol="0">
            <a:spAutoFit/>
          </a:bodyPr>
          <a:lstStyle/>
          <a:p>
            <a:r>
              <a:rPr lang="en-GB" b="1" dirty="0" smtClean="0">
                <a:solidFill>
                  <a:srgbClr val="C00000"/>
                </a:solidFill>
              </a:rPr>
              <a:t>The condition(s) used for the stimuli in giving instructions, instruction text</a:t>
            </a:r>
          </a:p>
          <a:p>
            <a:r>
              <a:rPr lang="en-GB" b="1" dirty="0">
                <a:solidFill>
                  <a:srgbClr val="C00000"/>
                </a:solidFill>
              </a:rPr>
              <a:t>a</a:t>
            </a:r>
            <a:r>
              <a:rPr lang="en-GB" b="1" dirty="0" smtClean="0">
                <a:solidFill>
                  <a:srgbClr val="C00000"/>
                </a:solidFill>
              </a:rPr>
              <a:t>nd other parameters in the Read in experimental parameters.</a:t>
            </a:r>
          </a:p>
        </p:txBody>
      </p:sp>
      <p:sp>
        <p:nvSpPr>
          <p:cNvPr id="43" name="TextBox 42"/>
          <p:cNvSpPr txBox="1"/>
          <p:nvPr/>
        </p:nvSpPr>
        <p:spPr>
          <a:xfrm>
            <a:off x="823061" y="3044165"/>
            <a:ext cx="655949" cy="369332"/>
          </a:xfrm>
          <a:prstGeom prst="rect">
            <a:avLst/>
          </a:prstGeom>
          <a:noFill/>
        </p:spPr>
        <p:txBody>
          <a:bodyPr wrap="none" rtlCol="0">
            <a:spAutoFit/>
          </a:bodyPr>
          <a:lstStyle/>
          <a:p>
            <a:r>
              <a:rPr lang="en-GB" b="1" dirty="0" smtClean="0"/>
              <a:t>DO:  </a:t>
            </a:r>
            <a:endParaRPr lang="en-GB" b="1" dirty="0"/>
          </a:p>
        </p:txBody>
      </p:sp>
      <p:sp>
        <p:nvSpPr>
          <p:cNvPr id="5" name="TextBox 4"/>
          <p:cNvSpPr txBox="1"/>
          <p:nvPr/>
        </p:nvSpPr>
        <p:spPr>
          <a:xfrm>
            <a:off x="1564586" y="3522587"/>
            <a:ext cx="7653057" cy="369332"/>
          </a:xfrm>
          <a:prstGeom prst="rect">
            <a:avLst/>
          </a:prstGeom>
          <a:noFill/>
        </p:spPr>
        <p:txBody>
          <a:bodyPr wrap="none" rtlCol="0">
            <a:spAutoFit/>
          </a:bodyPr>
          <a:lstStyle/>
          <a:p>
            <a:r>
              <a:rPr lang="en-GB" dirty="0" smtClean="0"/>
              <a:t>Draw or get stimulus images: fixation image, test stimulus image, mask image …</a:t>
            </a:r>
          </a:p>
        </p:txBody>
      </p:sp>
      <p:sp>
        <p:nvSpPr>
          <p:cNvPr id="44" name="TextBox 43"/>
          <p:cNvSpPr txBox="1"/>
          <p:nvPr/>
        </p:nvSpPr>
        <p:spPr>
          <a:xfrm>
            <a:off x="1564585" y="4141393"/>
            <a:ext cx="9530558" cy="2031325"/>
          </a:xfrm>
          <a:prstGeom prst="rect">
            <a:avLst/>
          </a:prstGeom>
          <a:noFill/>
        </p:spPr>
        <p:txBody>
          <a:bodyPr wrap="none" rtlCol="0">
            <a:spAutoFit/>
          </a:bodyPr>
          <a:lstStyle/>
          <a:p>
            <a:r>
              <a:rPr lang="en-GB" dirty="0" smtClean="0"/>
              <a:t>Show these images on the display to tell subject what they can expect to see,</a:t>
            </a:r>
          </a:p>
          <a:p>
            <a:endParaRPr lang="en-GB" dirty="0"/>
          </a:p>
          <a:p>
            <a:r>
              <a:rPr lang="en-GB" dirty="0" smtClean="0"/>
              <a:t>Explain what they should do in each case --- show instruction text and read these text to subjects</a:t>
            </a:r>
          </a:p>
          <a:p>
            <a:endParaRPr lang="en-GB" dirty="0"/>
          </a:p>
          <a:p>
            <a:r>
              <a:rPr lang="en-GB" dirty="0" smtClean="0"/>
              <a:t>Ask subject if they understand, have any questions, or ask them questions to test if they understand</a:t>
            </a:r>
          </a:p>
          <a:p>
            <a:endParaRPr lang="en-GB" dirty="0"/>
          </a:p>
          <a:p>
            <a:r>
              <a:rPr lang="en-GB" dirty="0" smtClean="0"/>
              <a:t>Do a demo trial to see what a real trial is like.</a:t>
            </a:r>
          </a:p>
        </p:txBody>
      </p:sp>
    </p:spTree>
    <p:extLst>
      <p:ext uri="{BB962C8B-B14F-4D97-AF65-F5344CB8AC3E}">
        <p14:creationId xmlns:p14="http://schemas.microsoft.com/office/powerpoint/2010/main" val="2307685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1554</TotalTime>
  <Words>2327</Words>
  <Application>Microsoft Office PowerPoint</Application>
  <PresentationFormat>Widescreen</PresentationFormat>
  <Paragraphs>229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Zhaopingli</dc:creator>
  <cp:lastModifiedBy>Zhaopingli</cp:lastModifiedBy>
  <cp:revision>52</cp:revision>
  <dcterms:created xsi:type="dcterms:W3CDTF">2020-01-01T12:57:12Z</dcterms:created>
  <dcterms:modified xsi:type="dcterms:W3CDTF">2020-01-02T14:51:30Z</dcterms:modified>
</cp:coreProperties>
</file>