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32"/>
  </p:notesMasterIdLst>
  <p:sldIdLst>
    <p:sldId id="256" r:id="rId5"/>
    <p:sldId id="257" r:id="rId6"/>
    <p:sldId id="258" r:id="rId7"/>
    <p:sldId id="259" r:id="rId8"/>
    <p:sldId id="260" r:id="rId9"/>
    <p:sldId id="261" r:id="rId10"/>
    <p:sldId id="262" r:id="rId11"/>
    <p:sldId id="263" r:id="rId12"/>
    <p:sldId id="265" r:id="rId13"/>
    <p:sldId id="283" r:id="rId14"/>
    <p:sldId id="276" r:id="rId15"/>
    <p:sldId id="266" r:id="rId16"/>
    <p:sldId id="267" r:id="rId17"/>
    <p:sldId id="268" r:id="rId18"/>
    <p:sldId id="269" r:id="rId19"/>
    <p:sldId id="270" r:id="rId20"/>
    <p:sldId id="271" r:id="rId21"/>
    <p:sldId id="272" r:id="rId22"/>
    <p:sldId id="273" r:id="rId23"/>
    <p:sldId id="274" r:id="rId24"/>
    <p:sldId id="275"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E33D"/>
    <a:srgbClr val="508E42"/>
    <a:srgbClr val="006600"/>
    <a:srgbClr val="BE1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2" autoAdjust="0"/>
    <p:restoredTop sz="94660"/>
  </p:normalViewPr>
  <p:slideViewPr>
    <p:cSldViewPr snapToGrid="0">
      <p:cViewPr varScale="1">
        <p:scale>
          <a:sx n="92" d="100"/>
          <a:sy n="92" d="100"/>
        </p:scale>
        <p:origin x="66" y="282"/>
      </p:cViewPr>
      <p:guideLst/>
    </p:cSldViewPr>
  </p:slideViewPr>
  <p:notesTextViewPr>
    <p:cViewPr>
      <p:scale>
        <a:sx n="1" d="1"/>
        <a:sy n="1" d="1"/>
      </p:scale>
      <p:origin x="0" y="0"/>
    </p:cViewPr>
  </p:notesTextViewPr>
  <p:sorterViewPr>
    <p:cViewPr>
      <p:scale>
        <a:sx n="100" d="100"/>
        <a:sy n="100" d="100"/>
      </p:scale>
      <p:origin x="0" y="-971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D93E2-C7FA-40C2-852A-703DF0B9672E}" type="datetimeFigureOut">
              <a:rPr lang="en-GB" smtClean="0"/>
              <a:t>08/01/2020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B8481-FBC3-4108-87EF-240BB8EA982A}" type="slidenum">
              <a:rPr lang="en-GB" smtClean="0"/>
              <a:t>‹#›</a:t>
            </a:fld>
            <a:endParaRPr lang="en-GB"/>
          </a:p>
        </p:txBody>
      </p:sp>
    </p:spTree>
    <p:extLst>
      <p:ext uri="{BB962C8B-B14F-4D97-AF65-F5344CB8AC3E}">
        <p14:creationId xmlns:p14="http://schemas.microsoft.com/office/powerpoint/2010/main" val="200951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a:spLocks noGrp="1" noRot="1" noChangeAspect="1" noChangeArrowheads="1"/>
          </p:cNvSpPr>
          <p:nvPr>
            <p:ph type="sldImg"/>
          </p:nvPr>
        </p:nvSpPr>
        <p:spPr bwMode="auto">
          <a:xfrm>
            <a:off x="-13290550" y="-6781800"/>
            <a:ext cx="26582688" cy="149542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5843" name="Text Box 2"/>
          <p:cNvSpPr>
            <a:spLocks noGrp="1" noChangeArrowheads="1"/>
          </p:cNvSpPr>
          <p:nvPr>
            <p:ph type="body" idx="1"/>
          </p:nvPr>
        </p:nvSpPr>
        <p:spPr bwMode="auto">
          <a:xfrm>
            <a:off x="685801" y="4343082"/>
            <a:ext cx="5484813" cy="411575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r>
              <a:rPr lang="en-US">
                <a:latin typeface="Times New Roman" charset="0"/>
                <a:ea typeface="ＭＳ Ｐゴシック" charset="0"/>
                <a:cs typeface="ＭＳ Ｐゴシック" charset="0"/>
              </a:rPr>
              <a:t>However,  our attentional bottleneck is much smaller, </a:t>
            </a:r>
          </a:p>
          <a:p>
            <a:r>
              <a:rPr lang="en-US">
                <a:latin typeface="Times New Roman" charset="0"/>
                <a:ea typeface="ＭＳ Ｐゴシック" charset="0"/>
                <a:cs typeface="ＭＳ Ｐゴシック" charset="0"/>
              </a:rPr>
              <a:t>We can read only about  2 sentences per second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Attention has to select these 2 sentences from a whole book of sentences,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Most sentences are deleted before they are read!!!   (button to the next slide)</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1280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propose that this saliency map is  the map of V1 neural firing rates. </a:t>
            </a:r>
          </a:p>
          <a:p>
            <a:r>
              <a:rPr lang="en-US">
                <a:latin typeface="Calibri" charset="0"/>
                <a:ea typeface="ＭＳ Ｐゴシック" charset="0"/>
                <a:cs typeface="ＭＳ Ｐゴシック" charset="0"/>
              </a:rPr>
              <a:t>In particular, the highest response to each visual location represents the saliency of this location.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(button) This map is read perhaps by the superior colliculus, which receives mono-synaptic inputs from V1, and directs eye movements. </a:t>
            </a:r>
          </a:p>
          <a:p>
            <a:r>
              <a:rPr lang="en-US">
                <a:latin typeface="Calibri" charset="0"/>
                <a:ea typeface="ＭＳ Ｐゴシック" charset="0"/>
                <a:cs typeface="ＭＳ Ｐゴシック" charset="0"/>
              </a:rPr>
              <a:t>(button to continue)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151A0511-48CB-7C47-9068-1AF67BA60777}" type="slidenum">
              <a:rPr lang="en-US" sz="1200">
                <a:solidFill>
                  <a:prstClr val="black"/>
                </a:solidFill>
              </a:rPr>
              <a:pPr/>
              <a:t>21</a:t>
            </a:fld>
            <a:endParaRPr lang="en-US" sz="1200">
              <a:solidFill>
                <a:prstClr val="black"/>
              </a:solidFill>
            </a:endParaRPr>
          </a:p>
        </p:txBody>
      </p:sp>
    </p:spTree>
    <p:extLst>
      <p:ext uri="{BB962C8B-B14F-4D97-AF65-F5344CB8AC3E}">
        <p14:creationId xmlns:p14="http://schemas.microsoft.com/office/powerpoint/2010/main" val="326793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a:spLocks noGrp="1" noRot="1" noChangeAspect="1" noChangeArrowheads="1"/>
          </p:cNvSpPr>
          <p:nvPr>
            <p:ph type="sldImg"/>
          </p:nvPr>
        </p:nvSpPr>
        <p:spPr bwMode="auto">
          <a:xfrm>
            <a:off x="-13290550" y="-6781800"/>
            <a:ext cx="26582688" cy="149542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5843" name="Text Box 2"/>
          <p:cNvSpPr>
            <a:spLocks noGrp="1" noChangeArrowheads="1"/>
          </p:cNvSpPr>
          <p:nvPr>
            <p:ph type="body" idx="1"/>
          </p:nvPr>
        </p:nvSpPr>
        <p:spPr bwMode="auto">
          <a:xfrm>
            <a:off x="685801" y="4343082"/>
            <a:ext cx="5484813" cy="411575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r>
              <a:rPr lang="en-US">
                <a:latin typeface="Times New Roman" charset="0"/>
                <a:ea typeface="ＭＳ Ｐゴシック" charset="0"/>
                <a:cs typeface="ＭＳ Ｐゴシック" charset="0"/>
              </a:rPr>
              <a:t>However,  our attentional bottleneck is much smaller, </a:t>
            </a:r>
          </a:p>
          <a:p>
            <a:r>
              <a:rPr lang="en-US">
                <a:latin typeface="Times New Roman" charset="0"/>
                <a:ea typeface="ＭＳ Ｐゴシック" charset="0"/>
                <a:cs typeface="ＭＳ Ｐゴシック" charset="0"/>
              </a:rPr>
              <a:t>We can read only about  2 sentences per second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Attention has to select these 2 sentences from a whole book of sentences,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Most sentences are deleted before they are read!!!   (button to the next slide)</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8220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a:spLocks noGrp="1" noRot="1" noChangeAspect="1" noChangeArrowheads="1"/>
          </p:cNvSpPr>
          <p:nvPr>
            <p:ph type="sldImg"/>
          </p:nvPr>
        </p:nvSpPr>
        <p:spPr bwMode="auto">
          <a:xfrm>
            <a:off x="-13290550" y="-6781800"/>
            <a:ext cx="26582688" cy="149542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5843" name="Text Box 2"/>
          <p:cNvSpPr>
            <a:spLocks noGrp="1" noChangeArrowheads="1"/>
          </p:cNvSpPr>
          <p:nvPr>
            <p:ph type="body" idx="1"/>
          </p:nvPr>
        </p:nvSpPr>
        <p:spPr bwMode="auto">
          <a:xfrm>
            <a:off x="685801" y="4343082"/>
            <a:ext cx="5484813" cy="411575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r>
              <a:rPr lang="en-US">
                <a:latin typeface="Times New Roman" charset="0"/>
                <a:ea typeface="ＭＳ Ｐゴシック" charset="0"/>
                <a:cs typeface="ＭＳ Ｐゴシック" charset="0"/>
              </a:rPr>
              <a:t>However,  our attentional bottleneck is much smaller, </a:t>
            </a:r>
          </a:p>
          <a:p>
            <a:r>
              <a:rPr lang="en-US">
                <a:latin typeface="Times New Roman" charset="0"/>
                <a:ea typeface="ＭＳ Ｐゴシック" charset="0"/>
                <a:cs typeface="ＭＳ Ｐゴシック" charset="0"/>
              </a:rPr>
              <a:t>We can read only about  2 sentences per second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Attention has to select these 2 sentences from a whole book of sentences,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Most sentences are deleted before they are read!!!   (button to the next slide)</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842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propose that this saliency map is  the map of V1 neural firing rates. </a:t>
            </a:r>
          </a:p>
          <a:p>
            <a:r>
              <a:rPr lang="en-US">
                <a:latin typeface="Calibri" charset="0"/>
                <a:ea typeface="ＭＳ Ｐゴシック" charset="0"/>
                <a:cs typeface="ＭＳ Ｐゴシック" charset="0"/>
              </a:rPr>
              <a:t>In particular, the highest response to each visual location represents the saliency of this location.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(button) This map is read perhaps by the superior colliculus, which receives mono-synaptic inputs from V1, and directs eye movements. </a:t>
            </a:r>
          </a:p>
          <a:p>
            <a:r>
              <a:rPr lang="en-US">
                <a:latin typeface="Calibri" charset="0"/>
                <a:ea typeface="ＭＳ Ｐゴシック" charset="0"/>
                <a:cs typeface="ＭＳ Ｐゴシック" charset="0"/>
              </a:rPr>
              <a:t>(button to continue)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151A0511-48CB-7C47-9068-1AF67BA60777}" type="slidenum">
              <a:rPr lang="en-US" sz="1200">
                <a:solidFill>
                  <a:prstClr val="black"/>
                </a:solidFill>
              </a:rPr>
              <a:pPr/>
              <a:t>15</a:t>
            </a:fld>
            <a:endParaRPr lang="en-US" sz="1200">
              <a:solidFill>
                <a:prstClr val="black"/>
              </a:solidFill>
            </a:endParaRPr>
          </a:p>
        </p:txBody>
      </p:sp>
    </p:spTree>
    <p:extLst>
      <p:ext uri="{BB962C8B-B14F-4D97-AF65-F5344CB8AC3E}">
        <p14:creationId xmlns:p14="http://schemas.microsoft.com/office/powerpoint/2010/main" val="245546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propose that this saliency map is  the map of V1 neural firing rates. </a:t>
            </a:r>
          </a:p>
          <a:p>
            <a:r>
              <a:rPr lang="en-US">
                <a:latin typeface="Calibri" charset="0"/>
                <a:ea typeface="ＭＳ Ｐゴシック" charset="0"/>
                <a:cs typeface="ＭＳ Ｐゴシック" charset="0"/>
              </a:rPr>
              <a:t>In particular, the highest response to each visual location represents the saliency of this location.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(button) This map is read perhaps by the superior colliculus, which receives mono-synaptic inputs from V1, and directs eye movements. </a:t>
            </a:r>
          </a:p>
          <a:p>
            <a:r>
              <a:rPr lang="en-US">
                <a:latin typeface="Calibri" charset="0"/>
                <a:ea typeface="ＭＳ Ｐゴシック" charset="0"/>
                <a:cs typeface="ＭＳ Ｐゴシック" charset="0"/>
              </a:rPr>
              <a:t>(button to continue)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151A0511-48CB-7C47-9068-1AF67BA60777}" type="slidenum">
              <a:rPr lang="en-US" sz="1200">
                <a:solidFill>
                  <a:prstClr val="black"/>
                </a:solidFill>
              </a:rPr>
              <a:pPr/>
              <a:t>16</a:t>
            </a:fld>
            <a:endParaRPr lang="en-US" sz="1200">
              <a:solidFill>
                <a:prstClr val="black"/>
              </a:solidFill>
            </a:endParaRPr>
          </a:p>
        </p:txBody>
      </p:sp>
    </p:spTree>
    <p:extLst>
      <p:ext uri="{BB962C8B-B14F-4D97-AF65-F5344CB8AC3E}">
        <p14:creationId xmlns:p14="http://schemas.microsoft.com/office/powerpoint/2010/main" val="293048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propose that this saliency map is  the map of V1 neural firing rates. </a:t>
            </a:r>
          </a:p>
          <a:p>
            <a:r>
              <a:rPr lang="en-US">
                <a:latin typeface="Calibri" charset="0"/>
                <a:ea typeface="ＭＳ Ｐゴシック" charset="0"/>
                <a:cs typeface="ＭＳ Ｐゴシック" charset="0"/>
              </a:rPr>
              <a:t>In particular, the highest response to each visual location represents the saliency of this location.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(button) This map is read perhaps by the superior colliculus, which receives mono-synaptic inputs from V1, and directs eye movements. </a:t>
            </a:r>
          </a:p>
          <a:p>
            <a:r>
              <a:rPr lang="en-US">
                <a:latin typeface="Calibri" charset="0"/>
                <a:ea typeface="ＭＳ Ｐゴシック" charset="0"/>
                <a:cs typeface="ＭＳ Ｐゴシック" charset="0"/>
              </a:rPr>
              <a:t>(button to continue)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151A0511-48CB-7C47-9068-1AF67BA60777}" type="slidenum">
              <a:rPr lang="en-US" sz="1200">
                <a:solidFill>
                  <a:prstClr val="black"/>
                </a:solidFill>
              </a:rPr>
              <a:pPr/>
              <a:t>17</a:t>
            </a:fld>
            <a:endParaRPr lang="en-US" sz="1200">
              <a:solidFill>
                <a:prstClr val="black"/>
              </a:solidFill>
            </a:endParaRPr>
          </a:p>
        </p:txBody>
      </p:sp>
    </p:spTree>
    <p:extLst>
      <p:ext uri="{BB962C8B-B14F-4D97-AF65-F5344CB8AC3E}">
        <p14:creationId xmlns:p14="http://schemas.microsoft.com/office/powerpoint/2010/main" val="172555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propose that this saliency map is  the map of V1 neural firing rates. </a:t>
            </a:r>
          </a:p>
          <a:p>
            <a:r>
              <a:rPr lang="en-US">
                <a:latin typeface="Calibri" charset="0"/>
                <a:ea typeface="ＭＳ Ｐゴシック" charset="0"/>
                <a:cs typeface="ＭＳ Ｐゴシック" charset="0"/>
              </a:rPr>
              <a:t>In particular, the highest response to each visual location represents the saliency of this location.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(button) This map is read perhaps by the superior colliculus, which receives mono-synaptic inputs from V1, and directs eye movements. </a:t>
            </a:r>
          </a:p>
          <a:p>
            <a:r>
              <a:rPr lang="en-US">
                <a:latin typeface="Calibri" charset="0"/>
                <a:ea typeface="ＭＳ Ｐゴシック" charset="0"/>
                <a:cs typeface="ＭＳ Ｐゴシック" charset="0"/>
              </a:rPr>
              <a:t>(button to continue)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151A0511-48CB-7C47-9068-1AF67BA60777}" type="slidenum">
              <a:rPr lang="en-US" sz="1200">
                <a:solidFill>
                  <a:prstClr val="black"/>
                </a:solidFill>
              </a:rPr>
              <a:pPr/>
              <a:t>18</a:t>
            </a:fld>
            <a:endParaRPr lang="en-US" sz="1200">
              <a:solidFill>
                <a:prstClr val="black"/>
              </a:solidFill>
            </a:endParaRPr>
          </a:p>
        </p:txBody>
      </p:sp>
    </p:spTree>
    <p:extLst>
      <p:ext uri="{BB962C8B-B14F-4D97-AF65-F5344CB8AC3E}">
        <p14:creationId xmlns:p14="http://schemas.microsoft.com/office/powerpoint/2010/main" val="334148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propose that this saliency map is  the map of V1 neural firing rates. </a:t>
            </a:r>
          </a:p>
          <a:p>
            <a:r>
              <a:rPr lang="en-US">
                <a:latin typeface="Calibri" charset="0"/>
                <a:ea typeface="ＭＳ Ｐゴシック" charset="0"/>
                <a:cs typeface="ＭＳ Ｐゴシック" charset="0"/>
              </a:rPr>
              <a:t>In particular, the highest response to each visual location represents the saliency of this location.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(button) This map is read perhaps by the superior colliculus, which receives mono-synaptic inputs from V1, and directs eye movements. </a:t>
            </a:r>
          </a:p>
          <a:p>
            <a:r>
              <a:rPr lang="en-US">
                <a:latin typeface="Calibri" charset="0"/>
                <a:ea typeface="ＭＳ Ｐゴシック" charset="0"/>
                <a:cs typeface="ＭＳ Ｐゴシック" charset="0"/>
              </a:rPr>
              <a:t>(button to continue)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151A0511-48CB-7C47-9068-1AF67BA60777}" type="slidenum">
              <a:rPr lang="en-US" sz="1200">
                <a:solidFill>
                  <a:prstClr val="black"/>
                </a:solidFill>
              </a:rPr>
              <a:pPr/>
              <a:t>19</a:t>
            </a:fld>
            <a:endParaRPr lang="en-US" sz="1200">
              <a:solidFill>
                <a:prstClr val="black"/>
              </a:solidFill>
            </a:endParaRPr>
          </a:p>
        </p:txBody>
      </p:sp>
    </p:spTree>
    <p:extLst>
      <p:ext uri="{BB962C8B-B14F-4D97-AF65-F5344CB8AC3E}">
        <p14:creationId xmlns:p14="http://schemas.microsoft.com/office/powerpoint/2010/main" val="337984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propose that this saliency map is  the map of V1 neural firing rates. </a:t>
            </a:r>
          </a:p>
          <a:p>
            <a:r>
              <a:rPr lang="en-US">
                <a:latin typeface="Calibri" charset="0"/>
                <a:ea typeface="ＭＳ Ｐゴシック" charset="0"/>
                <a:cs typeface="ＭＳ Ｐゴシック" charset="0"/>
              </a:rPr>
              <a:t>In particular, the highest response to each visual location represents the saliency of this location.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(button) This map is read perhaps by the superior colliculus, which receives mono-synaptic inputs from V1, and directs eye movements. </a:t>
            </a:r>
          </a:p>
          <a:p>
            <a:r>
              <a:rPr lang="en-US">
                <a:latin typeface="Calibri" charset="0"/>
                <a:ea typeface="ＭＳ Ｐゴシック" charset="0"/>
                <a:cs typeface="ＭＳ Ｐゴシック" charset="0"/>
              </a:rPr>
              <a:t>(button to continue)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151A0511-48CB-7C47-9068-1AF67BA60777}" type="slidenum">
              <a:rPr lang="en-US" sz="1200">
                <a:solidFill>
                  <a:prstClr val="black"/>
                </a:solidFill>
              </a:rPr>
              <a:pPr/>
              <a:t>20</a:t>
            </a:fld>
            <a:endParaRPr lang="en-US" sz="1200">
              <a:solidFill>
                <a:prstClr val="black"/>
              </a:solidFill>
            </a:endParaRPr>
          </a:p>
        </p:txBody>
      </p:sp>
    </p:spTree>
    <p:extLst>
      <p:ext uri="{BB962C8B-B14F-4D97-AF65-F5344CB8AC3E}">
        <p14:creationId xmlns:p14="http://schemas.microsoft.com/office/powerpoint/2010/main" val="41588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77311D-A1CC-49F2-855E-DD31C9F72D15}"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104732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77311D-A1CC-49F2-855E-DD31C9F72D15}"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7476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77311D-A1CC-49F2-855E-DD31C9F72D15}"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289669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8080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44042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26443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9946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050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459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4911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057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77311D-A1CC-49F2-855E-DD31C9F72D15}"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120140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1627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73542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C5A7-A136-9C48-84EC-AE93775F01C1}"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839FF2-3CB1-164C-9906-C18168225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55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69D8B8-8A00-1947-AC9D-0E4BF277D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07645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C77E99-0E73-B640-8348-9CEB7C1F5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67444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81FD15-1DCF-C54E-A625-F8BA92BA13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083535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A07B0E-B806-A741-95F4-129B40447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36741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D2951D-EFA7-6D43-BED6-8D8B657E38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7740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A03EDE-A30E-F648-83CC-FC4A982BC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91095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28F158-AF1D-294A-AD5D-5E53CE9B0B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62133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7311D-A1CC-49F2-855E-DD31C9F72D15}"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1527277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6AD9B4-4854-4E42-A3B7-620BF62A8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905457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E77D6-E385-624D-87AD-79970E703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13853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304A00-5D29-8D4A-9955-8B59D2CF73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692424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DEC18-59EF-8F45-A157-71BD52D7BE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207302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44669AD-99F8-174E-AABC-8CDE38D335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42401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ADDBEC-2C71-2344-8E77-7D2AEB620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7751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69D8B8-8A00-1947-AC9D-0E4BF277D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2953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C77E99-0E73-B640-8348-9CEB7C1F5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867999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81FD15-1DCF-C54E-A625-F8BA92BA13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27741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A07B0E-B806-A741-95F4-129B40447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7427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77311D-A1CC-49F2-855E-DD31C9F72D15}"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1629820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D2951D-EFA7-6D43-BED6-8D8B657E38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8801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A03EDE-A30E-F648-83CC-FC4A982BC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416413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28F158-AF1D-294A-AD5D-5E53CE9B0B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54111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6AD9B4-4854-4E42-A3B7-620BF62A8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372969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E77D6-E385-624D-87AD-79970E703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41011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304A00-5D29-8D4A-9955-8B59D2CF73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37548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DEC18-59EF-8F45-A157-71BD52D7BE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69512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44669AD-99F8-174E-AABC-8CDE38D335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87699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ADDBEC-2C71-2344-8E77-7D2AEB620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35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77311D-A1CC-49F2-855E-DD31C9F72D15}" type="datetimeFigureOut">
              <a:rPr lang="en-GB" smtClean="0"/>
              <a:t>08/01/2020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199913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77311D-A1CC-49F2-855E-DD31C9F72D15}" type="datetimeFigureOut">
              <a:rPr lang="en-GB" smtClean="0"/>
              <a:t>08/01/2020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379744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7311D-A1CC-49F2-855E-DD31C9F72D15}" type="datetimeFigureOut">
              <a:rPr lang="en-GB" smtClean="0"/>
              <a:t>08/01/2020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412096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7311D-A1CC-49F2-855E-DD31C9F72D15}"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426443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7311D-A1CC-49F2-855E-DD31C9F72D15}"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DE3EBD-5B83-4DEA-A785-60AEC5C8F9DE}" type="slidenum">
              <a:rPr lang="en-GB" smtClean="0"/>
              <a:t>‹#›</a:t>
            </a:fld>
            <a:endParaRPr lang="en-GB"/>
          </a:p>
        </p:txBody>
      </p:sp>
    </p:spTree>
    <p:extLst>
      <p:ext uri="{BB962C8B-B14F-4D97-AF65-F5344CB8AC3E}">
        <p14:creationId xmlns:p14="http://schemas.microsoft.com/office/powerpoint/2010/main" val="237930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7311D-A1CC-49F2-855E-DD31C9F72D15}" type="datetimeFigureOut">
              <a:rPr lang="en-GB" smtClean="0"/>
              <a:t>08/01/2020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E3EBD-5B83-4DEA-A785-60AEC5C8F9DE}" type="slidenum">
              <a:rPr lang="en-GB" smtClean="0"/>
              <a:t>‹#›</a:t>
            </a:fld>
            <a:endParaRPr lang="en-GB"/>
          </a:p>
        </p:txBody>
      </p:sp>
    </p:spTree>
    <p:extLst>
      <p:ext uri="{BB962C8B-B14F-4D97-AF65-F5344CB8AC3E}">
        <p14:creationId xmlns:p14="http://schemas.microsoft.com/office/powerpoint/2010/main" val="2505552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9D0C5A7-A136-9C48-84EC-AE93775F01C1}" type="datetimeFigureOut">
              <a:rPr lang="en-US" smtClean="0">
                <a:solidFill>
                  <a:prstClr val="black">
                    <a:tint val="75000"/>
                  </a:prstClr>
                </a:solidFill>
              </a:rPr>
              <a:pPr defTabSz="457200"/>
              <a:t>1/8/2020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9839FF2-3CB1-164C-9906-C181682257A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17675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06" charset="0"/>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06"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charset="0"/>
              </a:defRPr>
            </a:lvl1pPr>
          </a:lstStyle>
          <a:p>
            <a:pPr fontAlgn="base">
              <a:spcBef>
                <a:spcPct val="0"/>
              </a:spcBef>
              <a:spcAft>
                <a:spcPct val="0"/>
              </a:spcAft>
              <a:defRPr/>
            </a:pPr>
            <a:fld id="{55190367-39C8-CC40-87B2-383FF8183662}"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832531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Times New Roman" pitchFamily="-106" charset="0"/>
                <a:ea typeface="+mn-ea"/>
                <a:cs typeface="+mn-cs"/>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Times New Roman" pitchFamily="-106" charset="0"/>
                <a:ea typeface="+mn-ea"/>
                <a:cs typeface="+mn-cs"/>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atin typeface="Times New Roman" charset="0"/>
              </a:defRPr>
            </a:lvl1pPr>
          </a:lstStyle>
          <a:p>
            <a:pPr defTabSz="685800" fontAlgn="base">
              <a:spcBef>
                <a:spcPct val="0"/>
              </a:spcBef>
              <a:spcAft>
                <a:spcPct val="0"/>
              </a:spcAft>
              <a:defRPr/>
            </a:pPr>
            <a:fld id="{55190367-39C8-CC40-87B2-383FF8183662}" type="slidenum">
              <a:rPr lang="en-US" smtClean="0">
                <a:solidFill>
                  <a:srgbClr val="000000"/>
                </a:solidFill>
                <a:ea typeface="ＭＳ Ｐゴシック" charset="0"/>
                <a:cs typeface="ＭＳ Ｐゴシック" charset="0"/>
              </a:rPr>
              <a:pPr defTabSz="6858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1333901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txStyles>
    <p:titleStyle>
      <a:lvl1pPr algn="ctr" rtl="0" eaLnBrk="0" fontAlgn="base" hangingPunct="0">
        <a:spcBef>
          <a:spcPct val="0"/>
        </a:spcBef>
        <a:spcAft>
          <a:spcPct val="0"/>
        </a:spcAft>
        <a:defRPr sz="33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3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33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33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3300">
          <a:solidFill>
            <a:schemeClr val="tx2"/>
          </a:solidFill>
          <a:latin typeface="Times New Roman" charset="0"/>
          <a:ea typeface="ＭＳ Ｐゴシック" charset="-128"/>
          <a:cs typeface="ＭＳ Ｐゴシック" charset="-128"/>
        </a:defRPr>
      </a:lvl5pPr>
      <a:lvl6pPr marL="342900" algn="ctr" rtl="0" eaLnBrk="0" fontAlgn="base" hangingPunct="0">
        <a:spcBef>
          <a:spcPct val="0"/>
        </a:spcBef>
        <a:spcAft>
          <a:spcPct val="0"/>
        </a:spcAft>
        <a:defRPr sz="3300">
          <a:solidFill>
            <a:schemeClr val="tx2"/>
          </a:solidFill>
          <a:latin typeface="Times New Roman" charset="0"/>
        </a:defRPr>
      </a:lvl6pPr>
      <a:lvl7pPr marL="685800" algn="ctr" rtl="0" eaLnBrk="0" fontAlgn="base" hangingPunct="0">
        <a:spcBef>
          <a:spcPct val="0"/>
        </a:spcBef>
        <a:spcAft>
          <a:spcPct val="0"/>
        </a:spcAft>
        <a:defRPr sz="3300">
          <a:solidFill>
            <a:schemeClr val="tx2"/>
          </a:solidFill>
          <a:latin typeface="Times New Roman" charset="0"/>
        </a:defRPr>
      </a:lvl7pPr>
      <a:lvl8pPr marL="1028700" algn="ctr" rtl="0" eaLnBrk="0" fontAlgn="base" hangingPunct="0">
        <a:spcBef>
          <a:spcPct val="0"/>
        </a:spcBef>
        <a:spcAft>
          <a:spcPct val="0"/>
        </a:spcAft>
        <a:defRPr sz="3300">
          <a:solidFill>
            <a:schemeClr val="tx2"/>
          </a:solidFill>
          <a:latin typeface="Times New Roman" charset="0"/>
        </a:defRPr>
      </a:lvl8pPr>
      <a:lvl9pPr marL="1371600" algn="ctr" rtl="0" eaLnBrk="0" fontAlgn="base" hangingPunct="0">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charset="-128"/>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charset="-128"/>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charset="-128"/>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charset="-128"/>
        </a:defRPr>
      </a:lvl5pPr>
      <a:lvl6pPr marL="1885950" indent="-171450" algn="l" rtl="0" eaLnBrk="0" fontAlgn="base" hangingPunct="0">
        <a:spcBef>
          <a:spcPct val="20000"/>
        </a:spcBef>
        <a:spcAft>
          <a:spcPct val="0"/>
        </a:spcAft>
        <a:buChar char="»"/>
        <a:defRPr sz="1500">
          <a:solidFill>
            <a:schemeClr val="tx1"/>
          </a:solidFill>
          <a:latin typeface="+mn-lt"/>
          <a:ea typeface="ＭＳ Ｐゴシック" charset="-128"/>
        </a:defRPr>
      </a:lvl6pPr>
      <a:lvl7pPr marL="2228850" indent="-171450" algn="l" rtl="0" eaLnBrk="0" fontAlgn="base" hangingPunct="0">
        <a:spcBef>
          <a:spcPct val="20000"/>
        </a:spcBef>
        <a:spcAft>
          <a:spcPct val="0"/>
        </a:spcAft>
        <a:buChar char="»"/>
        <a:defRPr sz="1500">
          <a:solidFill>
            <a:schemeClr val="tx1"/>
          </a:solidFill>
          <a:latin typeface="+mn-lt"/>
          <a:ea typeface="ＭＳ Ｐゴシック" charset="-128"/>
        </a:defRPr>
      </a:lvl7pPr>
      <a:lvl8pPr marL="2571750" indent="-171450" algn="l" rtl="0" eaLnBrk="0" fontAlgn="base" hangingPunct="0">
        <a:spcBef>
          <a:spcPct val="20000"/>
        </a:spcBef>
        <a:spcAft>
          <a:spcPct val="0"/>
        </a:spcAft>
        <a:buChar char="»"/>
        <a:defRPr sz="1500">
          <a:solidFill>
            <a:schemeClr val="tx1"/>
          </a:solidFill>
          <a:latin typeface="+mn-lt"/>
          <a:ea typeface="ＭＳ Ｐゴシック" charset="-128"/>
        </a:defRPr>
      </a:lvl8pPr>
      <a:lvl9pPr marL="2914650" indent="-171450" algn="l" rtl="0" eaLnBrk="0" fontAlgn="base" hangingPunct="0">
        <a:spcBef>
          <a:spcPct val="20000"/>
        </a:spcBef>
        <a:spcAft>
          <a:spcPct val="0"/>
        </a:spcAft>
        <a:buChar char="»"/>
        <a:defRPr sz="1500">
          <a:solidFill>
            <a:schemeClr val="tx1"/>
          </a:solidFill>
          <a:latin typeface="+mn-lt"/>
          <a:ea typeface="ＭＳ Ｐゴシック"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dav.tuebingen.mpg.de/u/zli/MatlabForPsychologist.pdf" TargetMode="External"/><Relationship Id="rId2" Type="http://schemas.openxmlformats.org/officeDocument/2006/relationships/hyperlink" Target="https://webdav.tuebingen.mpg.de/u/zli/VisualPsychophysicsTrainingCourse_UTuebingen_2020.html" TargetMode="External"/><Relationship Id="rId1" Type="http://schemas.openxmlformats.org/officeDocument/2006/relationships/slideLayout" Target="../slideLayouts/slideLayout1.xml"/><Relationship Id="rId5" Type="http://schemas.openxmlformats.org/officeDocument/2006/relationships/hyperlink" Target="http://www.journalofvision.org/8/5/1/" TargetMode="External"/><Relationship Id="rId4" Type="http://schemas.openxmlformats.org/officeDocument/2006/relationships/hyperlink" Target="https://peterscarfe.com/ptbtutorials.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4.xml"/><Relationship Id="rId5" Type="http://schemas.openxmlformats.org/officeDocument/2006/relationships/image" Target="../media/image13.wmf"/><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5.xml"/><Relationship Id="rId5" Type="http://schemas.openxmlformats.org/officeDocument/2006/relationships/image" Target="../media/image13.wmf"/><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6.xml"/><Relationship Id="rId5" Type="http://schemas.openxmlformats.org/officeDocument/2006/relationships/image" Target="../media/image13.wmf"/><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7.xml"/><Relationship Id="rId5" Type="http://schemas.openxmlformats.org/officeDocument/2006/relationships/image" Target="../media/image13.wmf"/><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hyperlink" Target="https://peterscarfe.com/ptbtutorial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0292" y="349804"/>
            <a:ext cx="10241202" cy="707886"/>
          </a:xfrm>
          <a:prstGeom prst="rect">
            <a:avLst/>
          </a:prstGeom>
          <a:noFill/>
        </p:spPr>
        <p:txBody>
          <a:bodyPr wrap="none" rtlCol="0">
            <a:spAutoFit/>
          </a:bodyPr>
          <a:lstStyle/>
          <a:p>
            <a:r>
              <a:rPr lang="en-GB" sz="2000" b="1" dirty="0" smtClean="0"/>
              <a:t>Visual psychophysics course in </a:t>
            </a:r>
            <a:r>
              <a:rPr lang="en-GB" sz="2000" b="1" dirty="0" err="1" smtClean="0"/>
              <a:t>Dept</a:t>
            </a:r>
            <a:r>
              <a:rPr lang="en-GB" sz="2000" b="1" dirty="0" smtClean="0"/>
              <a:t> of Sensory and Sensorimotor Systems, MPI, Jan 7-24, 2020</a:t>
            </a:r>
          </a:p>
          <a:p>
            <a:endParaRPr lang="en-GB" sz="2000" b="1" dirty="0"/>
          </a:p>
        </p:txBody>
      </p:sp>
      <p:sp>
        <p:nvSpPr>
          <p:cNvPr id="5" name="TextBox 4"/>
          <p:cNvSpPr txBox="1"/>
          <p:nvPr/>
        </p:nvSpPr>
        <p:spPr>
          <a:xfrm>
            <a:off x="828484" y="1319300"/>
            <a:ext cx="9564926" cy="369332"/>
          </a:xfrm>
          <a:prstGeom prst="rect">
            <a:avLst/>
          </a:prstGeom>
          <a:noFill/>
        </p:spPr>
        <p:txBody>
          <a:bodyPr wrap="none" rtlCol="0">
            <a:spAutoFit/>
          </a:bodyPr>
          <a:lstStyle/>
          <a:p>
            <a:r>
              <a:rPr lang="en-GB" dirty="0" smtClean="0">
                <a:hlinkClick r:id="rId2"/>
              </a:rPr>
              <a:t>https://webdav.tuebingen.mpg.de/u/zli/VisualPsychophysicsTrainingCourse_UTuebingen_2020.html</a:t>
            </a:r>
            <a:endParaRPr lang="en-GB" b="1" dirty="0"/>
          </a:p>
        </p:txBody>
      </p:sp>
      <p:sp>
        <p:nvSpPr>
          <p:cNvPr id="6" name="TextBox 5"/>
          <p:cNvSpPr txBox="1"/>
          <p:nvPr/>
        </p:nvSpPr>
        <p:spPr>
          <a:xfrm>
            <a:off x="650513" y="1057690"/>
            <a:ext cx="1692515" cy="369332"/>
          </a:xfrm>
          <a:prstGeom prst="rect">
            <a:avLst/>
          </a:prstGeom>
          <a:noFill/>
        </p:spPr>
        <p:txBody>
          <a:bodyPr wrap="none" rtlCol="0">
            <a:spAutoFit/>
          </a:bodyPr>
          <a:lstStyle/>
          <a:p>
            <a:r>
              <a:rPr lang="en-GB" b="1" dirty="0" smtClean="0"/>
              <a:t>Course website:</a:t>
            </a:r>
            <a:endParaRPr lang="en-GB" b="1" dirty="0"/>
          </a:p>
        </p:txBody>
      </p:sp>
      <p:sp>
        <p:nvSpPr>
          <p:cNvPr id="8" name="Rectangle 1"/>
          <p:cNvSpPr>
            <a:spLocks noChangeArrowheads="1"/>
          </p:cNvSpPr>
          <p:nvPr/>
        </p:nvSpPr>
        <p:spPr bwMode="auto">
          <a:xfrm>
            <a:off x="356709" y="2318456"/>
            <a:ext cx="1183529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Schedule: full day, Monday through Friday, whole day every weekday during that period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Location: Max Planck Ring 8, in the labs of department of Sensory and Sensorimotor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Teaching team: Prof. Li </a:t>
            </a:r>
            <a:r>
              <a:rPr kumimoji="0" lang="en-US" altLang="en-US" sz="1800" b="0" i="0" u="none" strike="noStrike" cap="none" normalizeH="0" baseline="0" dirty="0" err="1" smtClean="0">
                <a:ln>
                  <a:noFill/>
                </a:ln>
                <a:solidFill>
                  <a:schemeClr val="tx1"/>
                </a:solidFill>
                <a:effectLst/>
                <a:latin typeface="Arial" panose="020B0604020202020204" pitchFamily="34" charset="0"/>
              </a:rPr>
              <a:t>Zhaoping</a:t>
            </a:r>
            <a:r>
              <a:rPr kumimoji="0" lang="en-US" altLang="en-US" sz="1800" b="0" i="0" u="none" strike="noStrike" cap="none" normalizeH="0" baseline="0" dirty="0" smtClean="0">
                <a:ln>
                  <a:noFill/>
                </a:ln>
                <a:solidFill>
                  <a:schemeClr val="tx1"/>
                </a:solidFill>
                <a:effectLst/>
                <a:latin typeface="Arial" panose="020B0604020202020204" pitchFamily="34" charset="0"/>
              </a:rPr>
              <a:t> (lead lecturer), Dr. </a:t>
            </a:r>
            <a:r>
              <a:rPr kumimoji="0" lang="en-US" altLang="en-US" sz="1800" b="0" i="0" u="none" strike="noStrike" cap="none" normalizeH="0" baseline="0" dirty="0" err="1" smtClean="0">
                <a:ln>
                  <a:noFill/>
                </a:ln>
                <a:solidFill>
                  <a:schemeClr val="tx1"/>
                </a:solidFill>
                <a:effectLst/>
                <a:latin typeface="Arial" panose="020B0604020202020204" pitchFamily="34" charset="0"/>
              </a:rPr>
              <a:t>Jinyou</a:t>
            </a:r>
            <a:r>
              <a:rPr kumimoji="0" lang="en-US" altLang="en-US" sz="1800" b="0" i="0" u="none" strike="noStrike" cap="none" normalizeH="0" baseline="0" dirty="0" smtClean="0">
                <a:ln>
                  <a:noFill/>
                </a:ln>
                <a:solidFill>
                  <a:schemeClr val="tx1"/>
                </a:solidFill>
                <a:effectLst/>
                <a:latin typeface="Arial" panose="020B0604020202020204" pitchFamily="34" charset="0"/>
              </a:rPr>
              <a:t> Zou, Dr. Sarah </a:t>
            </a:r>
            <a:r>
              <a:rPr kumimoji="0" lang="en-US" altLang="en-US" sz="1800" b="0" i="0" u="none" strike="noStrike" cap="none" normalizeH="0" baseline="0" dirty="0" err="1" smtClean="0">
                <a:ln>
                  <a:noFill/>
                </a:ln>
                <a:solidFill>
                  <a:schemeClr val="tx1"/>
                </a:solidFill>
                <a:effectLst/>
                <a:latin typeface="Arial" panose="020B0604020202020204" pitchFamily="34" charset="0"/>
              </a:rPr>
              <a:t>Stednitz</a:t>
            </a:r>
            <a:r>
              <a:rPr kumimoji="0" lang="en-US" altLang="en-US" sz="1800" b="0" i="0" u="none" strike="noStrike" cap="none" normalizeH="0" baseline="0" dirty="0" smtClean="0">
                <a:ln>
                  <a:noFill/>
                </a:ln>
                <a:solidFill>
                  <a:schemeClr val="tx1"/>
                </a:solidFill>
                <a:effectLst/>
                <a:latin typeface="Arial" panose="020B0604020202020204" pitchFamily="34" charset="0"/>
              </a:rPr>
              <a:t>, Dr. Jeremy </a:t>
            </a:r>
            <a:r>
              <a:rPr kumimoji="0" lang="en-US" altLang="en-US" sz="1800" b="0" i="0" u="none" strike="noStrike" cap="none" normalizeH="0" baseline="0" dirty="0" err="1" smtClean="0">
                <a:ln>
                  <a:noFill/>
                </a:ln>
                <a:solidFill>
                  <a:schemeClr val="tx1"/>
                </a:solidFill>
                <a:effectLst/>
                <a:latin typeface="Arial" panose="020B0604020202020204" pitchFamily="34" charset="0"/>
              </a:rPr>
              <a:t>Badler</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a:t>
            </a:r>
            <a:r>
              <a:rPr lang="en-US" altLang="en-US" dirty="0" smtClean="0"/>
              <a:t>	</a:t>
            </a:r>
            <a:r>
              <a:rPr kumimoji="0" lang="en-US" altLang="en-US" sz="1800" b="0" i="0" u="none" strike="noStrike" cap="none" normalizeH="0" baseline="0" dirty="0" smtClean="0">
                <a:ln>
                  <a:noFill/>
                </a:ln>
                <a:solidFill>
                  <a:schemeClr val="tx1"/>
                </a:solidFill>
                <a:effectLst/>
                <a:latin typeface="Arial" panose="020B0604020202020204" pitchFamily="34" charset="0"/>
              </a:rPr>
              <a:t>and other members of </a:t>
            </a:r>
            <a:r>
              <a:rPr kumimoji="0" lang="en-US" altLang="en-US" sz="1800" b="0" i="0" u="none" strike="noStrike" cap="none" normalizeH="0" baseline="0" dirty="0" err="1" smtClean="0">
                <a:ln>
                  <a:noFill/>
                </a:ln>
                <a:solidFill>
                  <a:schemeClr val="tx1"/>
                </a:solidFill>
                <a:effectLst/>
                <a:latin typeface="Arial" panose="020B0604020202020204" pitchFamily="34" charset="0"/>
              </a:rPr>
              <a:t>Zhaoping's</a:t>
            </a:r>
            <a:r>
              <a:rPr kumimoji="0" lang="en-US" altLang="en-US" sz="1800" b="0" i="0" u="none" strike="noStrike" cap="none" normalizeH="0" baseline="0" dirty="0" smtClean="0">
                <a:ln>
                  <a:noFill/>
                </a:ln>
                <a:solidFill>
                  <a:schemeClr val="tx1"/>
                </a:solidFill>
                <a:effectLst/>
                <a:latin typeface="Arial" panose="020B0604020202020204" pitchFamily="34" charset="0"/>
              </a:rPr>
              <a:t> department.</a:t>
            </a:r>
            <a:endParaRPr kumimoji="0" lang="en-US" altLang="en-US" sz="1000" b="1"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Preparation works for the course: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(1) Oct. 24, 2019, message to students: please prepare for the course by self-learning </a:t>
            </a:r>
            <a:r>
              <a:rPr kumimoji="0" lang="en-US" altLang="en-US" sz="1000" b="1" i="0" u="none" strike="noStrike" cap="none" normalizeH="0" baseline="0" dirty="0" err="1" smtClean="0">
                <a:ln>
                  <a:noFill/>
                </a:ln>
                <a:solidFill>
                  <a:srgbClr val="000000"/>
                </a:solidFill>
                <a:effectLst/>
                <a:latin typeface="Arial" panose="020B0604020202020204" pitchFamily="34" charset="0"/>
              </a:rPr>
              <a:t>Matlab</a:t>
            </a:r>
            <a:r>
              <a:rPr kumimoji="0" lang="en-US" altLang="en-US" sz="1000" b="1" i="0" u="none" strike="noStrike" cap="none" normalizeH="0" baseline="0" dirty="0" smtClean="0">
                <a:ln>
                  <a:noFill/>
                </a:ln>
                <a:solidFill>
                  <a:srgbClr val="000000"/>
                </a:solidFill>
                <a:effectLst/>
                <a:latin typeface="Arial" panose="020B0604020202020204" pitchFamily="34" charset="0"/>
              </a:rPr>
              <a:t> programming. You can use </a:t>
            </a:r>
            <a:r>
              <a:rPr kumimoji="0" lang="en-US" altLang="en-US" sz="1000" b="1" i="0" u="none" strike="noStrike" cap="none" normalizeH="0" baseline="0" dirty="0" smtClean="0">
                <a:ln>
                  <a:noFill/>
                </a:ln>
                <a:solidFill>
                  <a:srgbClr val="000000"/>
                </a:solidFill>
                <a:effectLst/>
                <a:latin typeface="Arial" panose="020B0604020202020204" pitchFamily="34" charset="0"/>
                <a:hlinkClick r:id="rId3"/>
              </a:rPr>
              <a:t>this book </a:t>
            </a:r>
            <a:r>
              <a:rPr kumimoji="0" lang="en-US" altLang="en-US" sz="1000" b="1" i="0" u="none" strike="noStrike" cap="none" normalizeH="0" baseline="0" dirty="0" smtClean="0">
                <a:ln>
                  <a:noFill/>
                </a:ln>
                <a:solidFill>
                  <a:srgbClr val="000000"/>
                </a:solidFill>
                <a:effectLst/>
                <a:latin typeface="Arial" panose="020B0604020202020204" pitchFamily="34" charset="0"/>
              </a:rPr>
              <a:t>to learn, and you can find some online courses as well.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(2) Dec. 17, 2019, message to students: please fill out forms for the on boarding process to enter the MPI for the course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Course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(1) Each student has his/her own laptop on which </a:t>
            </a:r>
            <a:r>
              <a:rPr kumimoji="0" lang="en-US" altLang="en-US" sz="1000" b="1" i="0" u="none" strike="noStrike" cap="none" normalizeH="0" baseline="0" dirty="0" err="1" smtClean="0">
                <a:ln>
                  <a:noFill/>
                </a:ln>
                <a:solidFill>
                  <a:srgbClr val="FF0000"/>
                </a:solidFill>
                <a:effectLst/>
                <a:latin typeface="Arial" panose="020B0604020202020204" pitchFamily="34" charset="0"/>
                <a:cs typeface="Arial" panose="020B0604020202020204" pitchFamily="34" charset="0"/>
              </a:rPr>
              <a:t>matlab</a:t>
            </a:r>
            <a:r>
              <a:rPr kumimoji="0" lang="en-US" altLang="en-US" sz="1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 and Psychophysics toolbox are installed.</a:t>
            </a:r>
            <a:endParaRPr kumimoji="0" lang="en-US" altLang="en-US" sz="10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(2) Plan for the first two weeks of the course, starting Jan. 7th:</a:t>
            </a:r>
            <a:endParaRPr kumimoji="0" lang="en-US" altLang="en-US" sz="10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(2a) Learn the basics of visual psychophysics by going through selected exercises from </a:t>
            </a:r>
            <a:r>
              <a:rPr kumimoji="0" lang="en-US" altLang="en-US" sz="1000" b="1" i="0" u="none" strike="noStrike" cap="none" normalizeH="0" baseline="0" dirty="0" smtClean="0">
                <a:ln>
                  <a:noFill/>
                </a:ln>
                <a:solidFill>
                  <a:srgbClr val="FF0000"/>
                </a:solidFill>
                <a:effectLst/>
                <a:latin typeface="Arial" panose="020B0604020202020204" pitchFamily="34" charset="0"/>
                <a:hlinkClick r:id="rId4"/>
              </a:rPr>
              <a:t>this online tutorial.</a:t>
            </a:r>
            <a:endParaRPr kumimoji="0" lang="en-US" altLang="en-US" sz="10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(2b) Lectures on the basics of visual psychophysics research --- rules for experimental record taking, data collection, data storage, scientific conduct for research, tips for doing daily research.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(2c) Practice and extension by trying to implement a previous experiment in this paper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hlinkClick r:id="rId5"/>
              </a:rPr>
              <a:t>Attention capture by eye of origin singletons even without awareness --- a hallmark of a bottom-up saliency map in the primary visual cortex. </a:t>
            </a:r>
            <a:endParaRPr kumimoji="0" lang="en-US" altLang="en-US" sz="10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FF0000"/>
                </a:solidFill>
                <a:effectLst/>
                <a:latin typeface="Arial" panose="020B0604020202020204" pitchFamily="34" charset="0"/>
              </a:rPr>
              <a:t>Journal of Vision, 8(5):1, 1-18, http://journalofvision.org/8/5/1/, doi:10.1167/8.5.1 </a:t>
            </a:r>
            <a:r>
              <a:rPr kumimoji="0" lang="en-US" altLang="en-US" sz="1000" b="1" i="0" u="none" strike="noStrike" cap="none" normalizeH="0" baseline="0" dirty="0" smtClean="0">
                <a:ln>
                  <a:noFill/>
                </a:ln>
                <a:solidFill>
                  <a:srgbClr val="FF0000"/>
                </a:solidFill>
                <a:effectLst/>
                <a:latin typeface="Arial" panose="020B0604020202020204" pitchFamily="34" charset="0"/>
              </a:rPr>
              <a:t>This will involve: reading and understanding the paper,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write </a:t>
            </a:r>
            <a:r>
              <a:rPr kumimoji="0" lang="en-US" altLang="en-US" sz="1000" b="1" i="0" u="none" strike="noStrike" cap="none" normalizeH="0" baseline="0" dirty="0" err="1" smtClean="0">
                <a:ln>
                  <a:noFill/>
                </a:ln>
                <a:solidFill>
                  <a:srgbClr val="FF0000"/>
                </a:solidFill>
                <a:effectLst/>
                <a:latin typeface="Arial" panose="020B0604020202020204" pitchFamily="34" charset="0"/>
              </a:rPr>
              <a:t>matlab</a:t>
            </a:r>
            <a:r>
              <a:rPr kumimoji="0" lang="en-US" altLang="en-US" sz="1000" b="1" i="0" u="none" strike="noStrike" cap="none" normalizeH="0" baseline="0" dirty="0" smtClean="0">
                <a:ln>
                  <a:noFill/>
                </a:ln>
                <a:solidFill>
                  <a:srgbClr val="FF0000"/>
                </a:solidFill>
                <a:effectLst/>
                <a:latin typeface="Arial" panose="020B0604020202020204" pitchFamily="34" charset="0"/>
              </a:rPr>
              <a:t> code to implement it, take data for one or more of the experiments in this paper.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(2d) Extensions: for students who can do 2a-c quickly, we offer more learning and practice in zebrafish visual behavior,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human eye tracking, or even a mini-project which could be research-worthy, depending on the progress of individual students on the course.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(3) Plan for the third week of the course: each student analyzes data, then prepares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gives a presentation of the results from the data collected, as well as the lessons learned from the course.</a:t>
            </a:r>
            <a:endParaRPr kumimoji="0" lang="en-US" altLang="en-US" sz="10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latin typeface="Arial" panose="020B0604020202020204" pitchFamily="34" charset="0"/>
              </a:rPr>
              <a:t/>
            </a:r>
            <a:br>
              <a:rPr kumimoji="0" lang="en-US" altLang="en-US" sz="1000" b="1" i="0" u="none" strike="noStrike" cap="none" normalizeH="0" baseline="0" dirty="0" smtClean="0">
                <a:ln>
                  <a:noFill/>
                </a:ln>
                <a:solidFill>
                  <a:srgbClr val="FF0000"/>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214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038" y="1031002"/>
            <a:ext cx="7236533" cy="523220"/>
          </a:xfrm>
          <a:prstGeom prst="rect">
            <a:avLst/>
          </a:prstGeom>
          <a:noFill/>
        </p:spPr>
        <p:txBody>
          <a:bodyPr wrap="none" rtlCol="0">
            <a:spAutoFit/>
          </a:bodyPr>
          <a:lstStyle/>
          <a:p>
            <a:r>
              <a:rPr lang="en-GB" sz="2800" dirty="0" smtClean="0">
                <a:solidFill>
                  <a:srgbClr val="FF0000"/>
                </a:solidFill>
              </a:rPr>
              <a:t>Science and motivation behind the experiments:</a:t>
            </a:r>
          </a:p>
        </p:txBody>
      </p:sp>
      <p:sp>
        <p:nvSpPr>
          <p:cNvPr id="3" name="TextBox 2"/>
          <p:cNvSpPr txBox="1"/>
          <p:nvPr/>
        </p:nvSpPr>
        <p:spPr>
          <a:xfrm>
            <a:off x="1739904" y="2417944"/>
            <a:ext cx="6932667" cy="461665"/>
          </a:xfrm>
          <a:prstGeom prst="rect">
            <a:avLst/>
          </a:prstGeom>
          <a:noFill/>
        </p:spPr>
        <p:txBody>
          <a:bodyPr wrap="none" rtlCol="0">
            <a:spAutoFit/>
          </a:bodyPr>
          <a:lstStyle/>
          <a:p>
            <a:r>
              <a:rPr lang="en-GB" sz="2400" dirty="0" smtClean="0"/>
              <a:t>(1) A theory about visual attention and its neural basis</a:t>
            </a:r>
            <a:endParaRPr lang="en-GB" sz="2400" dirty="0"/>
          </a:p>
        </p:txBody>
      </p:sp>
      <p:sp>
        <p:nvSpPr>
          <p:cNvPr id="4" name="TextBox 3"/>
          <p:cNvSpPr txBox="1"/>
          <p:nvPr/>
        </p:nvSpPr>
        <p:spPr>
          <a:xfrm>
            <a:off x="1739903" y="3743331"/>
            <a:ext cx="6126677" cy="461665"/>
          </a:xfrm>
          <a:prstGeom prst="rect">
            <a:avLst/>
          </a:prstGeom>
          <a:noFill/>
        </p:spPr>
        <p:txBody>
          <a:bodyPr wrap="none" rtlCol="0">
            <a:spAutoFit/>
          </a:bodyPr>
          <a:lstStyle/>
          <a:p>
            <a:r>
              <a:rPr lang="en-GB" sz="2400" dirty="0" smtClean="0"/>
              <a:t>(2) Why these experiments can test the theory?</a:t>
            </a:r>
            <a:endParaRPr lang="en-GB" sz="2400" dirty="0"/>
          </a:p>
        </p:txBody>
      </p:sp>
    </p:spTree>
    <p:extLst>
      <p:ext uri="{BB962C8B-B14F-4D97-AF65-F5344CB8AC3E}">
        <p14:creationId xmlns:p14="http://schemas.microsoft.com/office/powerpoint/2010/main" val="437832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5448807" y="967721"/>
            <a:ext cx="2134431" cy="1594454"/>
          </a:xfrm>
          <a:prstGeom prst="ellipse">
            <a:avLst/>
          </a:prstGeom>
          <a:solidFill>
            <a:srgbClr val="FFFF00"/>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Helvetica" charset="0"/>
            </a:endParaRPr>
          </a:p>
        </p:txBody>
      </p:sp>
      <p:grpSp>
        <p:nvGrpSpPr>
          <p:cNvPr id="62" name="Group 61"/>
          <p:cNvGrpSpPr/>
          <p:nvPr/>
        </p:nvGrpSpPr>
        <p:grpSpPr>
          <a:xfrm>
            <a:off x="5912444" y="2759467"/>
            <a:ext cx="5937178" cy="4098533"/>
            <a:chOff x="5953312" y="965639"/>
            <a:chExt cx="3110920" cy="2577107"/>
          </a:xfrm>
        </p:grpSpPr>
        <p:pic>
          <p:nvPicPr>
            <p:cNvPr id="63"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182" y="1110696"/>
              <a:ext cx="243205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Rectangle 63"/>
            <p:cNvSpPr/>
            <p:nvPr/>
          </p:nvSpPr>
          <p:spPr>
            <a:xfrm rot="2503115">
              <a:off x="5953312" y="965639"/>
              <a:ext cx="1480540" cy="1704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sp>
        <p:nvSpPr>
          <p:cNvPr id="76" name="TextBox 75"/>
          <p:cNvSpPr txBox="1"/>
          <p:nvPr/>
        </p:nvSpPr>
        <p:spPr>
          <a:xfrm>
            <a:off x="596608" y="108444"/>
            <a:ext cx="10204717" cy="646331"/>
          </a:xfrm>
          <a:prstGeom prst="rect">
            <a:avLst/>
          </a:prstGeom>
          <a:noFill/>
        </p:spPr>
        <p:txBody>
          <a:bodyPr wrap="none" rtlCol="0">
            <a:spAutoFit/>
          </a:bodyPr>
          <a:lstStyle/>
          <a:p>
            <a:r>
              <a:rPr lang="en-GB" sz="3600" dirty="0" smtClean="0">
                <a:solidFill>
                  <a:srgbClr val="FF0000"/>
                </a:solidFill>
                <a:latin typeface="Arial" panose="020B0604020202020204" pitchFamily="34" charset="0"/>
                <a:cs typeface="Arial" panose="020B0604020202020204" pitchFamily="34" charset="0"/>
              </a:rPr>
              <a:t>Vision: Looking (attentional selection) and seeing</a:t>
            </a:r>
            <a:endParaRPr lang="en-GB" sz="36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bwMode="auto">
          <a:xfrm>
            <a:off x="2991880" y="1222226"/>
            <a:ext cx="1962150" cy="109855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Helvetica" charset="0"/>
            </a:endParaRPr>
          </a:p>
        </p:txBody>
      </p:sp>
      <p:sp>
        <p:nvSpPr>
          <p:cNvPr id="5" name="TextBox 4"/>
          <p:cNvSpPr txBox="1"/>
          <p:nvPr/>
        </p:nvSpPr>
        <p:spPr>
          <a:xfrm>
            <a:off x="3130416" y="1514326"/>
            <a:ext cx="1685077" cy="523220"/>
          </a:xfrm>
          <a:prstGeom prst="rect">
            <a:avLst/>
          </a:prstGeom>
          <a:noFill/>
        </p:spPr>
        <p:txBody>
          <a:bodyPr wrap="none" rtlCol="0">
            <a:spAutoFit/>
          </a:bodyPr>
          <a:lstStyle/>
          <a:p>
            <a:r>
              <a:rPr lang="en-GB" sz="2800" dirty="0">
                <a:solidFill>
                  <a:srgbClr val="000000"/>
                </a:solidFill>
                <a:latin typeface="Arial" panose="020B0604020202020204" pitchFamily="34" charset="0"/>
                <a:cs typeface="Arial" panose="020B0604020202020204" pitchFamily="34" charset="0"/>
              </a:rPr>
              <a:t>Encoding</a:t>
            </a:r>
          </a:p>
        </p:txBody>
      </p:sp>
      <p:sp>
        <p:nvSpPr>
          <p:cNvPr id="38" name="TextBox 37"/>
          <p:cNvSpPr txBox="1"/>
          <p:nvPr/>
        </p:nvSpPr>
        <p:spPr>
          <a:xfrm>
            <a:off x="5652629" y="1499106"/>
            <a:ext cx="1664238" cy="523220"/>
          </a:xfrm>
          <a:prstGeom prst="rect">
            <a:avLst/>
          </a:prstGeom>
          <a:noFill/>
        </p:spPr>
        <p:txBody>
          <a:bodyPr wrap="none" rtlCol="0">
            <a:spAutoFit/>
          </a:bodyPr>
          <a:lstStyle/>
          <a:p>
            <a:r>
              <a:rPr lang="en-GB" sz="2800" dirty="0">
                <a:solidFill>
                  <a:srgbClr val="000000"/>
                </a:solidFill>
                <a:latin typeface="Arial" panose="020B0604020202020204" pitchFamily="34" charset="0"/>
                <a:cs typeface="Arial" panose="020B0604020202020204" pitchFamily="34" charset="0"/>
              </a:rPr>
              <a:t>Selection</a:t>
            </a:r>
          </a:p>
        </p:txBody>
      </p:sp>
      <p:sp>
        <p:nvSpPr>
          <p:cNvPr id="39" name="Rectangle 38"/>
          <p:cNvSpPr/>
          <p:nvPr/>
        </p:nvSpPr>
        <p:spPr bwMode="auto">
          <a:xfrm>
            <a:off x="8263643" y="1211441"/>
            <a:ext cx="1962150" cy="109855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Helvetica" charset="0"/>
            </a:endParaRPr>
          </a:p>
        </p:txBody>
      </p:sp>
      <p:sp>
        <p:nvSpPr>
          <p:cNvPr id="40" name="TextBox 39"/>
          <p:cNvSpPr txBox="1"/>
          <p:nvPr/>
        </p:nvSpPr>
        <p:spPr>
          <a:xfrm>
            <a:off x="8439116" y="1501021"/>
            <a:ext cx="1705916" cy="523220"/>
          </a:xfrm>
          <a:prstGeom prst="rect">
            <a:avLst/>
          </a:prstGeom>
          <a:noFill/>
        </p:spPr>
        <p:txBody>
          <a:bodyPr wrap="none" rtlCol="0">
            <a:spAutoFit/>
          </a:bodyPr>
          <a:lstStyle/>
          <a:p>
            <a:r>
              <a:rPr lang="en-GB" sz="2800" dirty="0">
                <a:solidFill>
                  <a:srgbClr val="000000"/>
                </a:solidFill>
                <a:latin typeface="Arial" panose="020B0604020202020204" pitchFamily="34" charset="0"/>
                <a:cs typeface="Arial" panose="020B0604020202020204" pitchFamily="34" charset="0"/>
              </a:rPr>
              <a:t>Decoding</a:t>
            </a:r>
          </a:p>
        </p:txBody>
      </p:sp>
      <p:cxnSp>
        <p:nvCxnSpPr>
          <p:cNvPr id="41" name="Straight Arrow Connector 40"/>
          <p:cNvCxnSpPr/>
          <p:nvPr/>
        </p:nvCxnSpPr>
        <p:spPr bwMode="auto">
          <a:xfrm>
            <a:off x="4954030" y="1771501"/>
            <a:ext cx="523126" cy="1"/>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0" name="Straight Arrow Connector 49"/>
          <p:cNvCxnSpPr/>
          <p:nvPr/>
        </p:nvCxnSpPr>
        <p:spPr bwMode="auto">
          <a:xfrm flipV="1">
            <a:off x="7476243" y="1527026"/>
            <a:ext cx="787400" cy="4435"/>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1" name="Straight Arrow Connector 50"/>
          <p:cNvCxnSpPr/>
          <p:nvPr/>
        </p:nvCxnSpPr>
        <p:spPr bwMode="auto">
          <a:xfrm flipH="1" flipV="1">
            <a:off x="7476243" y="2003276"/>
            <a:ext cx="787400" cy="4435"/>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2" name="Straight Arrow Connector 51"/>
          <p:cNvCxnSpPr/>
          <p:nvPr/>
        </p:nvCxnSpPr>
        <p:spPr bwMode="auto">
          <a:xfrm flipV="1">
            <a:off x="10225793" y="1739751"/>
            <a:ext cx="395252" cy="2"/>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p:cNvCxnSpPr/>
          <p:nvPr/>
        </p:nvCxnSpPr>
        <p:spPr bwMode="auto">
          <a:xfrm>
            <a:off x="2594491" y="1771501"/>
            <a:ext cx="376549" cy="1"/>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
        <p:nvSpPr>
          <p:cNvPr id="55" name="TextBox 54"/>
          <p:cNvSpPr txBox="1"/>
          <p:nvPr/>
        </p:nvSpPr>
        <p:spPr>
          <a:xfrm>
            <a:off x="1525754" y="1211441"/>
            <a:ext cx="1257011" cy="954107"/>
          </a:xfrm>
          <a:prstGeom prst="rect">
            <a:avLst/>
          </a:prstGeom>
          <a:noFill/>
        </p:spPr>
        <p:txBody>
          <a:bodyPr wrap="none" rtlCol="0">
            <a:spAutoFit/>
          </a:bodyPr>
          <a:lstStyle/>
          <a:p>
            <a:r>
              <a:rPr lang="en-GB" sz="2800" dirty="0">
                <a:solidFill>
                  <a:srgbClr val="000000"/>
                </a:solidFill>
                <a:latin typeface="Arial" panose="020B0604020202020204" pitchFamily="34" charset="0"/>
                <a:cs typeface="Arial" panose="020B0604020202020204" pitchFamily="34" charset="0"/>
              </a:rPr>
              <a:t>Visual </a:t>
            </a:r>
          </a:p>
          <a:p>
            <a:r>
              <a:rPr lang="en-GB" sz="2800" dirty="0">
                <a:solidFill>
                  <a:srgbClr val="000000"/>
                </a:solidFill>
                <a:latin typeface="Arial" panose="020B0604020202020204" pitchFamily="34" charset="0"/>
                <a:cs typeface="Arial" panose="020B0604020202020204" pitchFamily="34" charset="0"/>
              </a:rPr>
              <a:t>input</a:t>
            </a:r>
          </a:p>
        </p:txBody>
      </p:sp>
      <p:sp>
        <p:nvSpPr>
          <p:cNvPr id="56" name="TextBox 55"/>
          <p:cNvSpPr txBox="1"/>
          <p:nvPr/>
        </p:nvSpPr>
        <p:spPr>
          <a:xfrm>
            <a:off x="10595973" y="967721"/>
            <a:ext cx="1481496" cy="1323439"/>
          </a:xfrm>
          <a:prstGeom prst="rect">
            <a:avLst/>
          </a:prstGeom>
          <a:noFill/>
        </p:spPr>
        <p:txBody>
          <a:bodyPr wrap="none" rtlCol="0">
            <a:spAutoFit/>
          </a:bodyPr>
          <a:lstStyle/>
          <a:p>
            <a:r>
              <a:rPr lang="en-GB" sz="2000" dirty="0">
                <a:solidFill>
                  <a:srgbClr val="000000"/>
                </a:solidFill>
                <a:latin typeface="Arial" panose="020B0604020202020204" pitchFamily="34" charset="0"/>
                <a:cs typeface="Arial" panose="020B0604020202020204" pitchFamily="34" charset="0"/>
              </a:rPr>
              <a:t>Perception,</a:t>
            </a:r>
          </a:p>
          <a:p>
            <a:r>
              <a:rPr lang="en-GB" sz="2000" dirty="0">
                <a:solidFill>
                  <a:srgbClr val="000000"/>
                </a:solidFill>
                <a:latin typeface="Arial" panose="020B0604020202020204" pitchFamily="34" charset="0"/>
                <a:cs typeface="Arial" panose="020B0604020202020204" pitchFamily="34" charset="0"/>
              </a:rPr>
              <a:t>Action,</a:t>
            </a:r>
          </a:p>
          <a:p>
            <a:r>
              <a:rPr lang="en-GB" sz="2000" dirty="0">
                <a:solidFill>
                  <a:srgbClr val="000000"/>
                </a:solidFill>
                <a:latin typeface="Arial" panose="020B0604020202020204" pitchFamily="34" charset="0"/>
                <a:cs typeface="Arial" panose="020B0604020202020204" pitchFamily="34" charset="0"/>
              </a:rPr>
              <a:t>Decision,</a:t>
            </a:r>
          </a:p>
          <a:p>
            <a:r>
              <a:rPr lang="en-GB" sz="2000" dirty="0">
                <a:solidFill>
                  <a:srgbClr val="000000"/>
                </a:solidFill>
                <a:latin typeface="Arial" panose="020B0604020202020204" pitchFamily="34" charset="0"/>
                <a:cs typeface="Arial" panose="020B0604020202020204" pitchFamily="34" charset="0"/>
              </a:rPr>
              <a:t>memory</a:t>
            </a:r>
          </a:p>
        </p:txBody>
      </p:sp>
      <p:grpSp>
        <p:nvGrpSpPr>
          <p:cNvPr id="7" name="Group 6"/>
          <p:cNvGrpSpPr/>
          <p:nvPr/>
        </p:nvGrpSpPr>
        <p:grpSpPr>
          <a:xfrm>
            <a:off x="1180157" y="2116210"/>
            <a:ext cx="6035549" cy="4621661"/>
            <a:chOff x="1176290" y="2165548"/>
            <a:chExt cx="6035549" cy="4621661"/>
          </a:xfrm>
        </p:grpSpPr>
        <p:sp>
          <p:nvSpPr>
            <p:cNvPr id="66" name="Freeform 65"/>
            <p:cNvSpPr/>
            <p:nvPr/>
          </p:nvSpPr>
          <p:spPr>
            <a:xfrm rot="21067429">
              <a:off x="1955699" y="2784008"/>
              <a:ext cx="5256140" cy="4003201"/>
            </a:xfrm>
            <a:custGeom>
              <a:avLst/>
              <a:gdLst>
                <a:gd name="connsiteX0" fmla="*/ 1198118 w 1198118"/>
                <a:gd name="connsiteY0" fmla="*/ 1990165 h 1990165"/>
                <a:gd name="connsiteX1" fmla="*/ 176142 w 1198118"/>
                <a:gd name="connsiteY1" fmla="*/ 1257300 h 1990165"/>
                <a:gd name="connsiteX2" fmla="*/ 8054 w 1198118"/>
                <a:gd name="connsiteY2" fmla="*/ 0 h 1990165"/>
              </a:gdLst>
              <a:ahLst/>
              <a:cxnLst>
                <a:cxn ang="0">
                  <a:pos x="connsiteX0" y="connsiteY0"/>
                </a:cxn>
                <a:cxn ang="0">
                  <a:pos x="connsiteX1" y="connsiteY1"/>
                </a:cxn>
                <a:cxn ang="0">
                  <a:pos x="connsiteX2" y="connsiteY2"/>
                </a:cxn>
              </a:cxnLst>
              <a:rect l="l" t="t" r="r" b="b"/>
              <a:pathLst>
                <a:path w="1198118" h="1990165">
                  <a:moveTo>
                    <a:pt x="1198118" y="1990165"/>
                  </a:moveTo>
                  <a:cubicBezTo>
                    <a:pt x="786302" y="1789579"/>
                    <a:pt x="374486" y="1588994"/>
                    <a:pt x="176142" y="1257300"/>
                  </a:cubicBezTo>
                  <a:cubicBezTo>
                    <a:pt x="-22202" y="925606"/>
                    <a:pt x="-7074" y="462803"/>
                    <a:pt x="8054"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70" name="Group 69"/>
            <p:cNvGrpSpPr/>
            <p:nvPr/>
          </p:nvGrpSpPr>
          <p:grpSpPr>
            <a:xfrm>
              <a:off x="1176290" y="2165548"/>
              <a:ext cx="2912010" cy="968318"/>
              <a:chOff x="2945963" y="3289468"/>
              <a:chExt cx="2609142" cy="968318"/>
            </a:xfrm>
          </p:grpSpPr>
          <p:sp>
            <p:nvSpPr>
              <p:cNvPr id="87" name="TextBox 86"/>
              <p:cNvSpPr txBox="1"/>
              <p:nvPr/>
            </p:nvSpPr>
            <p:spPr>
              <a:xfrm>
                <a:off x="2945963" y="3611455"/>
                <a:ext cx="2609142" cy="646331"/>
              </a:xfrm>
              <a:prstGeom prst="rect">
                <a:avLst/>
              </a:prstGeom>
              <a:noFill/>
            </p:spPr>
            <p:txBody>
              <a:bodyPr wrap="square" rtlCol="0">
                <a:spAutoFit/>
              </a:bodyPr>
              <a:lstStyle/>
              <a:p>
                <a:pPr defTabSz="514350"/>
                <a:r>
                  <a:rPr lang="en-GB" dirty="0">
                    <a:solidFill>
                      <a:srgbClr val="FF0000"/>
                    </a:solidFill>
                    <a:latin typeface="Arial" panose="020B0604020202020204" pitchFamily="34" charset="0"/>
                    <a:cs typeface="Arial" panose="020B0604020202020204" pitchFamily="34" charset="0"/>
                  </a:rPr>
                  <a:t>20 frames, </a:t>
                </a:r>
              </a:p>
              <a:p>
                <a:pPr defTabSz="514350"/>
                <a:r>
                  <a:rPr lang="en-GB" dirty="0">
                    <a:solidFill>
                      <a:srgbClr val="FF0000"/>
                    </a:solidFill>
                    <a:latin typeface="Arial" panose="020B0604020202020204" pitchFamily="34" charset="0"/>
                    <a:cs typeface="Arial" panose="020B0604020202020204" pitchFamily="34" charset="0"/>
                  </a:rPr>
                  <a:t>20 MB/second</a:t>
                </a:r>
              </a:p>
            </p:txBody>
          </p:sp>
          <p:cxnSp>
            <p:nvCxnSpPr>
              <p:cNvPr id="91" name="Straight Arrow Connector 90"/>
              <p:cNvCxnSpPr>
                <a:endCxn id="55" idx="2"/>
              </p:cNvCxnSpPr>
              <p:nvPr/>
            </p:nvCxnSpPr>
            <p:spPr>
              <a:xfrm flipV="1">
                <a:off x="3822216" y="3289468"/>
                <a:ext cx="1" cy="3488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9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099" y="4622506"/>
            <a:ext cx="1296354" cy="1636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8"/>
          <p:cNvGrpSpPr/>
          <p:nvPr/>
        </p:nvGrpSpPr>
        <p:grpSpPr>
          <a:xfrm>
            <a:off x="2636162" y="2094620"/>
            <a:ext cx="2743333" cy="1183126"/>
            <a:chOff x="1704801" y="2069475"/>
            <a:chExt cx="2743333" cy="1183126"/>
          </a:xfrm>
        </p:grpSpPr>
        <p:sp>
          <p:nvSpPr>
            <p:cNvPr id="20" name="TextBox 19"/>
            <p:cNvSpPr txBox="1"/>
            <p:nvPr/>
          </p:nvSpPr>
          <p:spPr>
            <a:xfrm>
              <a:off x="1704801" y="2421604"/>
              <a:ext cx="2743333" cy="830997"/>
            </a:xfrm>
            <a:prstGeom prst="rect">
              <a:avLst/>
            </a:prstGeom>
            <a:noFill/>
          </p:spPr>
          <p:txBody>
            <a:bodyPr wrap="square" rtlCol="0">
              <a:spAutoFit/>
            </a:bodyPr>
            <a:lstStyle/>
            <a:p>
              <a:r>
                <a:rPr lang="en-GB" sz="2400" dirty="0">
                  <a:solidFill>
                    <a:srgbClr val="000000"/>
                  </a:solidFill>
                </a:rPr>
                <a:t>e.g., efficient </a:t>
              </a:r>
            </a:p>
            <a:p>
              <a:r>
                <a:rPr lang="en-GB" sz="2400" dirty="0">
                  <a:solidFill>
                    <a:srgbClr val="000000"/>
                  </a:solidFill>
                </a:rPr>
                <a:t>coding in retina</a:t>
              </a:r>
            </a:p>
          </p:txBody>
        </p:sp>
        <p:cxnSp>
          <p:nvCxnSpPr>
            <p:cNvPr id="93" name="Straight Arrow Connector 92"/>
            <p:cNvCxnSpPr/>
            <p:nvPr/>
          </p:nvCxnSpPr>
          <p:spPr>
            <a:xfrm flipV="1">
              <a:off x="2639212" y="2069475"/>
              <a:ext cx="1" cy="3488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712954" y="2038551"/>
            <a:ext cx="2207821" cy="2666579"/>
            <a:chOff x="4008313" y="2056489"/>
            <a:chExt cx="2207821" cy="2666579"/>
          </a:xfrm>
        </p:grpSpPr>
        <p:cxnSp>
          <p:nvCxnSpPr>
            <p:cNvPr id="94" name="Straight Arrow Connector 93"/>
            <p:cNvCxnSpPr/>
            <p:nvPr/>
          </p:nvCxnSpPr>
          <p:spPr>
            <a:xfrm flipH="1" flipV="1">
              <a:off x="5148152" y="2056489"/>
              <a:ext cx="5988" cy="4581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5" name="Picture 2" descr="Image result for saccade image Yarb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313" y="2563243"/>
              <a:ext cx="2207821" cy="2159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744440" y="648966"/>
            <a:ext cx="3431213" cy="813841"/>
            <a:chOff x="6427697" y="635155"/>
            <a:chExt cx="3431213" cy="813841"/>
          </a:xfrm>
        </p:grpSpPr>
        <p:cxnSp>
          <p:nvCxnSpPr>
            <p:cNvPr id="28" name="Straight Arrow Connector 27"/>
            <p:cNvCxnSpPr/>
            <p:nvPr/>
          </p:nvCxnSpPr>
          <p:spPr>
            <a:xfrm flipH="1">
              <a:off x="6427697" y="907681"/>
              <a:ext cx="519203" cy="5413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46900" y="635155"/>
              <a:ext cx="2912010" cy="369332"/>
            </a:xfrm>
            <a:prstGeom prst="rect">
              <a:avLst/>
            </a:prstGeom>
            <a:noFill/>
          </p:spPr>
          <p:txBody>
            <a:bodyPr wrap="square" rtlCol="0">
              <a:spAutoFit/>
            </a:bodyPr>
            <a:lstStyle/>
            <a:p>
              <a:pPr defTabSz="514350"/>
              <a:r>
                <a:rPr lang="en-GB" dirty="0">
                  <a:solidFill>
                    <a:srgbClr val="FF0000"/>
                  </a:solidFill>
                  <a:latin typeface="Arial" panose="020B0604020202020204" pitchFamily="34" charset="0"/>
                  <a:cs typeface="Arial" panose="020B0604020202020204" pitchFamily="34" charset="0"/>
                </a:rPr>
                <a:t>40 bits/second </a:t>
              </a:r>
            </a:p>
          </p:txBody>
        </p:sp>
      </p:grpSp>
      <p:grpSp>
        <p:nvGrpSpPr>
          <p:cNvPr id="11" name="Group 10"/>
          <p:cNvGrpSpPr/>
          <p:nvPr/>
        </p:nvGrpSpPr>
        <p:grpSpPr>
          <a:xfrm>
            <a:off x="8658517" y="1961928"/>
            <a:ext cx="1584088" cy="1290800"/>
            <a:chOff x="7162667" y="2127554"/>
            <a:chExt cx="1584088" cy="1290800"/>
          </a:xfrm>
        </p:grpSpPr>
        <p:sp>
          <p:nvSpPr>
            <p:cNvPr id="6" name="TextBox 5"/>
            <p:cNvSpPr txBox="1"/>
            <p:nvPr/>
          </p:nvSpPr>
          <p:spPr>
            <a:xfrm>
              <a:off x="7162667" y="2587357"/>
              <a:ext cx="1584088" cy="830997"/>
            </a:xfrm>
            <a:prstGeom prst="rect">
              <a:avLst/>
            </a:prstGeom>
            <a:noFill/>
          </p:spPr>
          <p:txBody>
            <a:bodyPr wrap="none" rtlCol="0">
              <a:spAutoFit/>
            </a:bodyPr>
            <a:lstStyle/>
            <a:p>
              <a:r>
                <a:rPr lang="en-GB" sz="2400" dirty="0">
                  <a:solidFill>
                    <a:srgbClr val="000000"/>
                  </a:solidFill>
                </a:rPr>
                <a:t>e.g., face </a:t>
              </a:r>
            </a:p>
            <a:p>
              <a:r>
                <a:rPr lang="en-GB" sz="2400" dirty="0">
                  <a:solidFill>
                    <a:srgbClr val="000000"/>
                  </a:solidFill>
                </a:rPr>
                <a:t>recognition</a:t>
              </a:r>
            </a:p>
          </p:txBody>
        </p:sp>
        <p:cxnSp>
          <p:nvCxnSpPr>
            <p:cNvPr id="33" name="Straight Arrow Connector 32"/>
            <p:cNvCxnSpPr/>
            <p:nvPr/>
          </p:nvCxnSpPr>
          <p:spPr>
            <a:xfrm flipH="1" flipV="1">
              <a:off x="7652257" y="2127554"/>
              <a:ext cx="5988" cy="4581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806082" y="4972979"/>
            <a:ext cx="1223905" cy="1032519"/>
            <a:chOff x="3252220" y="4954767"/>
            <a:chExt cx="1223905" cy="1032519"/>
          </a:xfrm>
        </p:grpSpPr>
        <p:sp>
          <p:nvSpPr>
            <p:cNvPr id="43" name="Line 10"/>
            <p:cNvSpPr>
              <a:spLocks noChangeShapeType="1"/>
            </p:cNvSpPr>
            <p:nvPr/>
          </p:nvSpPr>
          <p:spPr bwMode="auto">
            <a:xfrm>
              <a:off x="4116011" y="5632101"/>
              <a:ext cx="360114" cy="355185"/>
            </a:xfrm>
            <a:prstGeom prst="line">
              <a:avLst/>
            </a:prstGeom>
            <a:noFill/>
            <a:ln w="381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pPr defTabSz="457200"/>
              <a:endParaRPr lang="en-US">
                <a:solidFill>
                  <a:prstClr val="black"/>
                </a:solidFill>
              </a:endParaRPr>
            </a:p>
          </p:txBody>
        </p:sp>
        <p:pic>
          <p:nvPicPr>
            <p:cNvPr id="45"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2220" y="4954767"/>
              <a:ext cx="852182" cy="880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4" name="Group 53"/>
          <p:cNvGrpSpPr/>
          <p:nvPr/>
        </p:nvGrpSpPr>
        <p:grpSpPr>
          <a:xfrm>
            <a:off x="6009374" y="1999679"/>
            <a:ext cx="1982179" cy="3244593"/>
            <a:chOff x="4458915" y="1499246"/>
            <a:chExt cx="1982179" cy="3244593"/>
          </a:xfrm>
        </p:grpSpPr>
        <p:sp>
          <p:nvSpPr>
            <p:cNvPr id="57" name="Freeform 56"/>
            <p:cNvSpPr/>
            <p:nvPr/>
          </p:nvSpPr>
          <p:spPr>
            <a:xfrm rot="21067429">
              <a:off x="5181918" y="1499246"/>
              <a:ext cx="1259176" cy="3244593"/>
            </a:xfrm>
            <a:custGeom>
              <a:avLst/>
              <a:gdLst>
                <a:gd name="connsiteX0" fmla="*/ 1198118 w 1198118"/>
                <a:gd name="connsiteY0" fmla="*/ 1990165 h 1990165"/>
                <a:gd name="connsiteX1" fmla="*/ 176142 w 1198118"/>
                <a:gd name="connsiteY1" fmla="*/ 1257300 h 1990165"/>
                <a:gd name="connsiteX2" fmla="*/ 8054 w 1198118"/>
                <a:gd name="connsiteY2" fmla="*/ 0 h 1990165"/>
              </a:gdLst>
              <a:ahLst/>
              <a:cxnLst>
                <a:cxn ang="0">
                  <a:pos x="connsiteX0" y="connsiteY0"/>
                </a:cxn>
                <a:cxn ang="0">
                  <a:pos x="connsiteX1" y="connsiteY1"/>
                </a:cxn>
                <a:cxn ang="0">
                  <a:pos x="connsiteX2" y="connsiteY2"/>
                </a:cxn>
              </a:cxnLst>
              <a:rect l="l" t="t" r="r" b="b"/>
              <a:pathLst>
                <a:path w="1198118" h="1990165">
                  <a:moveTo>
                    <a:pt x="1198118" y="1990165"/>
                  </a:moveTo>
                  <a:cubicBezTo>
                    <a:pt x="786302" y="1789579"/>
                    <a:pt x="374486" y="1588994"/>
                    <a:pt x="176142" y="1257300"/>
                  </a:cubicBezTo>
                  <a:cubicBezTo>
                    <a:pt x="-22202" y="925606"/>
                    <a:pt x="-7074" y="462803"/>
                    <a:pt x="8054"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8" name="TextBox 57"/>
            <p:cNvSpPr txBox="1"/>
            <p:nvPr/>
          </p:nvSpPr>
          <p:spPr>
            <a:xfrm>
              <a:off x="4458915" y="2131061"/>
              <a:ext cx="1184940" cy="369332"/>
            </a:xfrm>
            <a:prstGeom prst="rect">
              <a:avLst/>
            </a:prstGeom>
            <a:solidFill>
              <a:srgbClr val="FFFF00"/>
            </a:solidFill>
          </p:spPr>
          <p:txBody>
            <a:bodyPr wrap="none" rtlCol="0">
              <a:spAutoFit/>
            </a:bodyPr>
            <a:lstStyle/>
            <a:p>
              <a:r>
                <a:rPr lang="en-GB" b="1" dirty="0">
                  <a:solidFill>
                    <a:srgbClr val="000000"/>
                  </a:solidFill>
                  <a:latin typeface="Arial Black" panose="020B0A04020102020204" pitchFamily="34" charset="0"/>
                </a:rPr>
                <a:t>Looking</a:t>
              </a:r>
            </a:p>
          </p:txBody>
        </p:sp>
      </p:grpSp>
      <p:grpSp>
        <p:nvGrpSpPr>
          <p:cNvPr id="59" name="Group 58"/>
          <p:cNvGrpSpPr/>
          <p:nvPr/>
        </p:nvGrpSpPr>
        <p:grpSpPr>
          <a:xfrm>
            <a:off x="7939375" y="2328560"/>
            <a:ext cx="1468448" cy="3133187"/>
            <a:chOff x="4031386" y="1511881"/>
            <a:chExt cx="1993585" cy="3913228"/>
          </a:xfrm>
        </p:grpSpPr>
        <p:grpSp>
          <p:nvGrpSpPr>
            <p:cNvPr id="60" name="Group 59"/>
            <p:cNvGrpSpPr/>
            <p:nvPr/>
          </p:nvGrpSpPr>
          <p:grpSpPr>
            <a:xfrm>
              <a:off x="4990714" y="1511881"/>
              <a:ext cx="1034257" cy="3913228"/>
              <a:chOff x="5061322" y="1870492"/>
              <a:chExt cx="997651" cy="3530200"/>
            </a:xfrm>
          </p:grpSpPr>
          <p:sp>
            <p:nvSpPr>
              <p:cNvPr id="65" name="Freeform 64"/>
              <p:cNvSpPr/>
              <p:nvPr/>
            </p:nvSpPr>
            <p:spPr>
              <a:xfrm>
                <a:off x="5116580" y="1870492"/>
                <a:ext cx="398127" cy="1828602"/>
              </a:xfrm>
              <a:custGeom>
                <a:avLst/>
                <a:gdLst>
                  <a:gd name="connsiteX0" fmla="*/ 1198118 w 1198118"/>
                  <a:gd name="connsiteY0" fmla="*/ 1990165 h 1990165"/>
                  <a:gd name="connsiteX1" fmla="*/ 176142 w 1198118"/>
                  <a:gd name="connsiteY1" fmla="*/ 1257300 h 1990165"/>
                  <a:gd name="connsiteX2" fmla="*/ 8054 w 1198118"/>
                  <a:gd name="connsiteY2" fmla="*/ 0 h 1990165"/>
                </a:gdLst>
                <a:ahLst/>
                <a:cxnLst>
                  <a:cxn ang="0">
                    <a:pos x="connsiteX0" y="connsiteY0"/>
                  </a:cxn>
                  <a:cxn ang="0">
                    <a:pos x="connsiteX1" y="connsiteY1"/>
                  </a:cxn>
                  <a:cxn ang="0">
                    <a:pos x="connsiteX2" y="connsiteY2"/>
                  </a:cxn>
                </a:cxnLst>
                <a:rect l="l" t="t" r="r" b="b"/>
                <a:pathLst>
                  <a:path w="1198118" h="1990165">
                    <a:moveTo>
                      <a:pt x="1198118" y="1990165"/>
                    </a:moveTo>
                    <a:cubicBezTo>
                      <a:pt x="786302" y="1789579"/>
                      <a:pt x="374486" y="1588994"/>
                      <a:pt x="176142" y="1257300"/>
                    </a:cubicBezTo>
                    <a:cubicBezTo>
                      <a:pt x="-22202" y="925606"/>
                      <a:pt x="-7074" y="462803"/>
                      <a:pt x="8054"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7" name="TextBox 66"/>
              <p:cNvSpPr txBox="1"/>
              <p:nvPr/>
            </p:nvSpPr>
            <p:spPr>
              <a:xfrm rot="12961555">
                <a:off x="5061322" y="3401603"/>
                <a:ext cx="997651" cy="1999089"/>
              </a:xfrm>
              <a:prstGeom prst="rect">
                <a:avLst/>
              </a:prstGeom>
              <a:noFill/>
            </p:spPr>
            <p:txBody>
              <a:bodyPr wrap="none" rtlCol="0">
                <a:spAutoFit/>
              </a:bodyPr>
              <a:lstStyle/>
              <a:p>
                <a:r>
                  <a:rPr lang="en-GB" sz="13800" dirty="0">
                    <a:solidFill>
                      <a:srgbClr val="000000"/>
                    </a:solidFill>
                  </a:rPr>
                  <a:t>}</a:t>
                </a:r>
              </a:p>
            </p:txBody>
          </p:sp>
        </p:grpSp>
        <p:sp>
          <p:nvSpPr>
            <p:cNvPr id="61" name="TextBox 60"/>
            <p:cNvSpPr txBox="1"/>
            <p:nvPr/>
          </p:nvSpPr>
          <p:spPr>
            <a:xfrm>
              <a:off x="4031386" y="1934489"/>
              <a:ext cx="1430458" cy="470436"/>
            </a:xfrm>
            <a:prstGeom prst="rect">
              <a:avLst/>
            </a:prstGeom>
            <a:solidFill>
              <a:srgbClr val="FFFF00"/>
            </a:solidFill>
          </p:spPr>
          <p:txBody>
            <a:bodyPr wrap="square" rtlCol="0">
              <a:spAutoFit/>
            </a:bodyPr>
            <a:lstStyle/>
            <a:p>
              <a:r>
                <a:rPr lang="en-GB" b="1" dirty="0">
                  <a:solidFill>
                    <a:srgbClr val="000000"/>
                  </a:solidFill>
                  <a:latin typeface="Arial Black" panose="020B0A04020102020204" pitchFamily="34" charset="0"/>
                </a:rPr>
                <a:t>Seeing</a:t>
              </a:r>
            </a:p>
          </p:txBody>
        </p:sp>
      </p:grpSp>
      <p:sp>
        <p:nvSpPr>
          <p:cNvPr id="35" name="Rectangle 34"/>
          <p:cNvSpPr/>
          <p:nvPr/>
        </p:nvSpPr>
        <p:spPr bwMode="auto">
          <a:xfrm>
            <a:off x="5514093" y="1211441"/>
            <a:ext cx="1962150" cy="109855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Helvetica" charset="0"/>
            </a:endParaRPr>
          </a:p>
        </p:txBody>
      </p:sp>
      <p:grpSp>
        <p:nvGrpSpPr>
          <p:cNvPr id="69" name="Group 68"/>
          <p:cNvGrpSpPr/>
          <p:nvPr/>
        </p:nvGrpSpPr>
        <p:grpSpPr>
          <a:xfrm>
            <a:off x="827208" y="3725999"/>
            <a:ext cx="5589865" cy="3077030"/>
            <a:chOff x="5712040" y="563937"/>
            <a:chExt cx="5589865" cy="3077030"/>
          </a:xfrm>
        </p:grpSpPr>
        <p:grpSp>
          <p:nvGrpSpPr>
            <p:cNvPr id="71" name="Group 70"/>
            <p:cNvGrpSpPr/>
            <p:nvPr/>
          </p:nvGrpSpPr>
          <p:grpSpPr>
            <a:xfrm>
              <a:off x="5712040" y="563937"/>
              <a:ext cx="5589865" cy="3077030"/>
              <a:chOff x="8409474" y="3037727"/>
              <a:chExt cx="5305480" cy="2915271"/>
            </a:xfrm>
          </p:grpSpPr>
          <p:pic>
            <p:nvPicPr>
              <p:cNvPr id="73" name="Picture 2" descr="Image result for attentional blindness airpl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9474" y="3037727"/>
                <a:ext cx="2608251" cy="195618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Image result for attentional blindness airpl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9273" y="4089092"/>
                <a:ext cx="2615681" cy="1863906"/>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TextBox 71"/>
            <p:cNvSpPr txBox="1"/>
            <p:nvPr/>
          </p:nvSpPr>
          <p:spPr>
            <a:xfrm>
              <a:off x="9178677" y="598538"/>
              <a:ext cx="941318" cy="923330"/>
            </a:xfrm>
            <a:prstGeom prst="rect">
              <a:avLst/>
            </a:prstGeom>
            <a:solidFill>
              <a:srgbClr val="FFFF00"/>
            </a:solidFill>
          </p:spPr>
          <p:txBody>
            <a:bodyPr wrap="square" rtlCol="0">
              <a:spAutoFit/>
            </a:bodyPr>
            <a:lstStyle/>
            <a:p>
              <a:r>
                <a:rPr lang="en-GB" b="1" dirty="0">
                  <a:solidFill>
                    <a:srgbClr val="000000"/>
                  </a:solidFill>
                </a:rPr>
                <a:t>We are nearly blind!</a:t>
              </a:r>
            </a:p>
          </p:txBody>
        </p:sp>
      </p:grpSp>
    </p:spTree>
    <p:extLst>
      <p:ext uri="{BB962C8B-B14F-4D97-AF65-F5344CB8AC3E}">
        <p14:creationId xmlns:p14="http://schemas.microsoft.com/office/powerpoint/2010/main" val="215481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down)">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13180" y="3751381"/>
            <a:ext cx="3423123" cy="2998694"/>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ounded Rectangle 36"/>
          <p:cNvSpPr>
            <a:spLocks noChangeAspect="1"/>
          </p:cNvSpPr>
          <p:nvPr/>
        </p:nvSpPr>
        <p:spPr bwMode="auto">
          <a:xfrm>
            <a:off x="3036952" y="3970288"/>
            <a:ext cx="1715614" cy="372003"/>
          </a:xfrm>
          <a:prstGeom prst="round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85000" lnSpcReduction="20000"/>
          </a:bodyPr>
          <a:lstStyle/>
          <a:p>
            <a:pPr eaLnBrk="0" fontAlgn="base" hangingPunct="0">
              <a:spcBef>
                <a:spcPct val="0"/>
              </a:spcBef>
              <a:spcAft>
                <a:spcPct val="0"/>
              </a:spcAft>
            </a:pPr>
            <a:endParaRPr lang="en-GB" sz="2400">
              <a:solidFill>
                <a:prstClr val="black"/>
              </a:solidFill>
              <a:latin typeface="Helvetica" charset="0"/>
            </a:endParaRPr>
          </a:p>
        </p:txBody>
      </p:sp>
      <p:grpSp>
        <p:nvGrpSpPr>
          <p:cNvPr id="38" name="Group 37"/>
          <p:cNvGrpSpPr/>
          <p:nvPr/>
        </p:nvGrpSpPr>
        <p:grpSpPr>
          <a:xfrm>
            <a:off x="1776510" y="4001957"/>
            <a:ext cx="3303307" cy="2349520"/>
            <a:chOff x="308801" y="2942316"/>
            <a:chExt cx="3303307" cy="2349520"/>
          </a:xfrm>
        </p:grpSpPr>
        <p:grpSp>
          <p:nvGrpSpPr>
            <p:cNvPr id="39" name="Group 38"/>
            <p:cNvGrpSpPr>
              <a:grpSpLocks noChangeAspect="1"/>
            </p:cNvGrpSpPr>
            <p:nvPr/>
          </p:nvGrpSpPr>
          <p:grpSpPr>
            <a:xfrm>
              <a:off x="308801" y="3592848"/>
              <a:ext cx="3195430" cy="1698988"/>
              <a:chOff x="228119" y="1367360"/>
              <a:chExt cx="4510888" cy="2398407"/>
            </a:xfrm>
          </p:grpSpPr>
          <p:grpSp>
            <p:nvGrpSpPr>
              <p:cNvPr id="41" name="Group 40"/>
              <p:cNvGrpSpPr>
                <a:grpSpLocks/>
              </p:cNvGrpSpPr>
              <p:nvPr/>
            </p:nvGrpSpPr>
            <p:grpSpPr bwMode="auto">
              <a:xfrm>
                <a:off x="876746" y="1884476"/>
                <a:ext cx="2739806" cy="1881291"/>
                <a:chOff x="3059832" y="2780928"/>
                <a:chExt cx="2952328" cy="1656184"/>
              </a:xfrm>
            </p:grpSpPr>
            <p:sp>
              <p:nvSpPr>
                <p:cNvPr id="43" name="Rectangle 1"/>
                <p:cNvSpPr>
                  <a:spLocks noChangeArrowheads="1"/>
                </p:cNvSpPr>
                <p:nvPr/>
              </p:nvSpPr>
              <p:spPr bwMode="auto">
                <a:xfrm>
                  <a:off x="3059832" y="2780928"/>
                  <a:ext cx="2952328" cy="1656184"/>
                </a:xfrm>
                <a:prstGeom prst="rect">
                  <a:avLst/>
                </a:prstGeom>
                <a:noFill/>
                <a:ln w="19050" cmpd="sng">
                  <a:solidFill>
                    <a:sysClr val="windowText" lastClr="000000"/>
                  </a:solidFill>
                  <a:round/>
                  <a:headEnd/>
                  <a:tailEnd/>
                </a:ln>
                <a:extLst>
                  <a:ext uri="{909E8E84-426E-40dd-AFC4-6F175D3DCCD1}">
                    <a14:hiddenFill xmlns="" xmlns:a14="http://schemas.microsoft.com/office/drawing/2010/main">
                      <a:solidFill>
                        <a:srgbClr val="FFFFFF"/>
                      </a:solidFill>
                    </a14:hiddenFill>
                  </a:ext>
                </a:extLst>
              </p:spPr>
              <p:txBody>
                <a:bodyPr>
                  <a:normAutofit/>
                </a:bodyPr>
                <a:lstStyle/>
                <a:p>
                  <a:pPr eaLnBrk="0" hangingPunct="0">
                    <a:defRPr/>
                  </a:pPr>
                  <a:endParaRPr lang="en-US" kern="0">
                    <a:solidFill>
                      <a:prstClr val="black"/>
                    </a:solidFill>
                  </a:endParaRPr>
                </a:p>
              </p:txBody>
            </p:sp>
            <p:cxnSp>
              <p:nvCxnSpPr>
                <p:cNvPr id="44" name="Straight Connector 13"/>
                <p:cNvCxnSpPr>
                  <a:cxnSpLocks noChangeShapeType="1"/>
                </p:cNvCxnSpPr>
                <p:nvPr/>
              </p:nvCxnSpPr>
              <p:spPr bwMode="auto">
                <a:xfrm>
                  <a:off x="5364088" y="414908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5" name="Straight Connector 14"/>
                <p:cNvCxnSpPr>
                  <a:cxnSpLocks noChangeShapeType="1"/>
                </p:cNvCxnSpPr>
                <p:nvPr/>
              </p:nvCxnSpPr>
              <p:spPr bwMode="auto">
                <a:xfrm>
                  <a:off x="5220072"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6" name="Straight Connector 15"/>
                <p:cNvCxnSpPr>
                  <a:cxnSpLocks noChangeShapeType="1"/>
                </p:cNvCxnSpPr>
                <p:nvPr/>
              </p:nvCxnSpPr>
              <p:spPr bwMode="auto">
                <a:xfrm>
                  <a:off x="5292080" y="3212976"/>
                  <a:ext cx="216024" cy="216024"/>
                </a:xfrm>
                <a:prstGeom prst="line">
                  <a:avLst/>
                </a:prstGeom>
                <a:noFill/>
                <a:ln w="76200" cmpd="sng">
                  <a:solidFill>
                    <a:srgbClr val="FF0000"/>
                  </a:solidFill>
                  <a:round/>
                  <a:headEnd/>
                  <a:tailEnd/>
                </a:ln>
                <a:extLst>
                  <a:ext uri="{909E8E84-426E-40dd-AFC4-6F175D3DCCD1}">
                    <a14:hiddenFill xmlns="" xmlns:a14="http://schemas.microsoft.com/office/drawing/2010/main">
                      <a:noFill/>
                    </a14:hiddenFill>
                  </a:ext>
                </a:extLst>
              </p:spPr>
            </p:cxnSp>
            <p:cxnSp>
              <p:nvCxnSpPr>
                <p:cNvPr id="47" name="Straight Connector 16"/>
                <p:cNvCxnSpPr>
                  <a:cxnSpLocks noChangeShapeType="1"/>
                </p:cNvCxnSpPr>
                <p:nvPr/>
              </p:nvCxnSpPr>
              <p:spPr bwMode="auto">
                <a:xfrm rot="5400000">
                  <a:off x="3563888" y="342900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8" name="Straight Connector 17"/>
                <p:cNvCxnSpPr>
                  <a:cxnSpLocks noChangeShapeType="1"/>
                </p:cNvCxnSpPr>
                <p:nvPr/>
              </p:nvCxnSpPr>
              <p:spPr bwMode="auto">
                <a:xfrm>
                  <a:off x="4148336"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9" name="Straight Connector 18"/>
                <p:cNvCxnSpPr>
                  <a:cxnSpLocks noChangeShapeType="1"/>
                </p:cNvCxnSpPr>
                <p:nvPr/>
              </p:nvCxnSpPr>
              <p:spPr bwMode="auto">
                <a:xfrm>
                  <a:off x="4300736" y="393305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0" name="Straight Connector 19"/>
                <p:cNvCxnSpPr>
                  <a:cxnSpLocks noChangeShapeType="1"/>
                </p:cNvCxnSpPr>
                <p:nvPr/>
              </p:nvCxnSpPr>
              <p:spPr bwMode="auto">
                <a:xfrm>
                  <a:off x="4453136" y="357301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1" name="Straight Connector 20"/>
                <p:cNvCxnSpPr>
                  <a:cxnSpLocks noChangeShapeType="1"/>
                </p:cNvCxnSpPr>
                <p:nvPr/>
              </p:nvCxnSpPr>
              <p:spPr bwMode="auto">
                <a:xfrm>
                  <a:off x="4644008" y="328498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2" name="Straight Connector 21"/>
                <p:cNvCxnSpPr>
                  <a:cxnSpLocks noChangeShapeType="1"/>
                </p:cNvCxnSpPr>
                <p:nvPr/>
              </p:nvCxnSpPr>
              <p:spPr bwMode="auto">
                <a:xfrm>
                  <a:off x="4860032"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3" name="Straight Connector 22"/>
                <p:cNvCxnSpPr>
                  <a:cxnSpLocks noChangeShapeType="1"/>
                </p:cNvCxnSpPr>
                <p:nvPr/>
              </p:nvCxnSpPr>
              <p:spPr bwMode="auto">
                <a:xfrm>
                  <a:off x="4716016"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4" name="Straight Connector 23"/>
                <p:cNvCxnSpPr>
                  <a:cxnSpLocks noChangeShapeType="1"/>
                </p:cNvCxnSpPr>
                <p:nvPr/>
              </p:nvCxnSpPr>
              <p:spPr bwMode="auto">
                <a:xfrm>
                  <a:off x="4860032"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5" name="Straight Connector 24"/>
                <p:cNvCxnSpPr>
                  <a:cxnSpLocks noChangeShapeType="1"/>
                </p:cNvCxnSpPr>
                <p:nvPr/>
              </p:nvCxnSpPr>
              <p:spPr bwMode="auto">
                <a:xfrm>
                  <a:off x="3203848"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6" name="Straight Connector 25"/>
                <p:cNvCxnSpPr>
                  <a:cxnSpLocks noChangeShapeType="1"/>
                </p:cNvCxnSpPr>
                <p:nvPr/>
              </p:nvCxnSpPr>
              <p:spPr bwMode="auto">
                <a:xfrm>
                  <a:off x="3275856"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7" name="Straight Connector 26"/>
                <p:cNvCxnSpPr>
                  <a:cxnSpLocks noChangeShapeType="1"/>
                </p:cNvCxnSpPr>
                <p:nvPr/>
              </p:nvCxnSpPr>
              <p:spPr bwMode="auto">
                <a:xfrm>
                  <a:off x="3635896"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8" name="Straight Connector 27"/>
                <p:cNvCxnSpPr>
                  <a:cxnSpLocks noChangeShapeType="1"/>
                </p:cNvCxnSpPr>
                <p:nvPr/>
              </p:nvCxnSpPr>
              <p:spPr bwMode="auto">
                <a:xfrm>
                  <a:off x="3203848" y="371703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9" name="Straight Connector 28"/>
                <p:cNvCxnSpPr>
                  <a:cxnSpLocks noChangeShapeType="1"/>
                </p:cNvCxnSpPr>
                <p:nvPr/>
              </p:nvCxnSpPr>
              <p:spPr bwMode="auto">
                <a:xfrm>
                  <a:off x="5220072" y="3501008"/>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0" name="Straight Connector 29"/>
                <p:cNvCxnSpPr>
                  <a:cxnSpLocks noChangeShapeType="1"/>
                </p:cNvCxnSpPr>
                <p:nvPr/>
              </p:nvCxnSpPr>
              <p:spPr bwMode="auto">
                <a:xfrm>
                  <a:off x="3635896" y="299695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1" name="Straight Connector 30"/>
                <p:cNvCxnSpPr>
                  <a:cxnSpLocks noChangeShapeType="1"/>
                </p:cNvCxnSpPr>
                <p:nvPr/>
              </p:nvCxnSpPr>
              <p:spPr bwMode="auto">
                <a:xfrm>
                  <a:off x="3131840"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2" name="Straight Connector 31"/>
                <p:cNvCxnSpPr>
                  <a:cxnSpLocks noChangeShapeType="1"/>
                </p:cNvCxnSpPr>
                <p:nvPr/>
              </p:nvCxnSpPr>
              <p:spPr bwMode="auto">
                <a:xfrm>
                  <a:off x="5508104" y="306896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3" name="Straight Connector 32"/>
                <p:cNvCxnSpPr>
                  <a:cxnSpLocks noChangeShapeType="1"/>
                </p:cNvCxnSpPr>
                <p:nvPr/>
              </p:nvCxnSpPr>
              <p:spPr bwMode="auto">
                <a:xfrm>
                  <a:off x="5580112" y="3861048"/>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4" name="Straight Connector 33"/>
                <p:cNvCxnSpPr>
                  <a:cxnSpLocks noChangeShapeType="1"/>
                </p:cNvCxnSpPr>
                <p:nvPr/>
              </p:nvCxnSpPr>
              <p:spPr bwMode="auto">
                <a:xfrm>
                  <a:off x="565212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5" name="Straight Connector 34"/>
                <p:cNvCxnSpPr>
                  <a:cxnSpLocks noChangeShapeType="1"/>
                </p:cNvCxnSpPr>
                <p:nvPr/>
              </p:nvCxnSpPr>
              <p:spPr bwMode="auto">
                <a:xfrm>
                  <a:off x="4932040"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6" name="Straight Connector 35"/>
                <p:cNvCxnSpPr>
                  <a:cxnSpLocks noChangeShapeType="1"/>
                </p:cNvCxnSpPr>
                <p:nvPr/>
              </p:nvCxnSpPr>
              <p:spPr bwMode="auto">
                <a:xfrm>
                  <a:off x="4067944"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7" name="Straight Connector 36"/>
                <p:cNvCxnSpPr>
                  <a:cxnSpLocks noChangeShapeType="1"/>
                </p:cNvCxnSpPr>
                <p:nvPr/>
              </p:nvCxnSpPr>
              <p:spPr bwMode="auto">
                <a:xfrm>
                  <a:off x="421196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8" name="Straight Connector 38"/>
                <p:cNvCxnSpPr>
                  <a:cxnSpLocks noChangeShapeType="1"/>
                </p:cNvCxnSpPr>
                <p:nvPr/>
              </p:nvCxnSpPr>
              <p:spPr bwMode="auto">
                <a:xfrm>
                  <a:off x="3491880" y="400506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9" name="Straight Connector 39"/>
                <p:cNvCxnSpPr>
                  <a:cxnSpLocks noChangeShapeType="1"/>
                </p:cNvCxnSpPr>
                <p:nvPr/>
              </p:nvCxnSpPr>
              <p:spPr bwMode="auto">
                <a:xfrm>
                  <a:off x="385192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0" name="Straight Connector 40"/>
                <p:cNvCxnSpPr>
                  <a:cxnSpLocks noChangeShapeType="1"/>
                </p:cNvCxnSpPr>
                <p:nvPr/>
              </p:nvCxnSpPr>
              <p:spPr bwMode="auto">
                <a:xfrm>
                  <a:off x="3923928"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1" name="Straight Connector 41"/>
                <p:cNvCxnSpPr>
                  <a:cxnSpLocks noChangeShapeType="1"/>
                </p:cNvCxnSpPr>
                <p:nvPr/>
              </p:nvCxnSpPr>
              <p:spPr bwMode="auto">
                <a:xfrm>
                  <a:off x="5732512"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2" name="Straight Connector 42"/>
                <p:cNvCxnSpPr>
                  <a:cxnSpLocks noChangeShapeType="1"/>
                </p:cNvCxnSpPr>
                <p:nvPr/>
              </p:nvCxnSpPr>
              <p:spPr bwMode="auto">
                <a:xfrm>
                  <a:off x="5148064"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3" name="Straight Connector 43"/>
                <p:cNvCxnSpPr>
                  <a:cxnSpLocks noChangeShapeType="1"/>
                </p:cNvCxnSpPr>
                <p:nvPr/>
              </p:nvCxnSpPr>
              <p:spPr bwMode="auto">
                <a:xfrm>
                  <a:off x="4283968"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4" name="Straight Connector 44"/>
                <p:cNvCxnSpPr>
                  <a:cxnSpLocks noChangeShapeType="1"/>
                </p:cNvCxnSpPr>
                <p:nvPr/>
              </p:nvCxnSpPr>
              <p:spPr bwMode="auto">
                <a:xfrm>
                  <a:off x="4508376"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5" name="Straight Connector 45"/>
                <p:cNvCxnSpPr>
                  <a:cxnSpLocks noChangeShapeType="1"/>
                </p:cNvCxnSpPr>
                <p:nvPr/>
              </p:nvCxnSpPr>
              <p:spPr bwMode="auto">
                <a:xfrm>
                  <a:off x="3851920"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6" name="Straight Connector 46"/>
                <p:cNvCxnSpPr>
                  <a:cxnSpLocks noChangeShapeType="1"/>
                </p:cNvCxnSpPr>
                <p:nvPr/>
              </p:nvCxnSpPr>
              <p:spPr bwMode="auto">
                <a:xfrm>
                  <a:off x="3347864"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7" name="Straight Connector 47"/>
                <p:cNvCxnSpPr>
                  <a:cxnSpLocks noChangeShapeType="1"/>
                </p:cNvCxnSpPr>
                <p:nvPr/>
              </p:nvCxnSpPr>
              <p:spPr bwMode="auto">
                <a:xfrm>
                  <a:off x="4644008"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8" name="Straight Connector 48"/>
                <p:cNvCxnSpPr>
                  <a:cxnSpLocks noChangeShapeType="1"/>
                </p:cNvCxnSpPr>
                <p:nvPr/>
              </p:nvCxnSpPr>
              <p:spPr bwMode="auto">
                <a:xfrm>
                  <a:off x="4860032"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9" name="Straight Connector 49"/>
                <p:cNvCxnSpPr>
                  <a:cxnSpLocks noChangeShapeType="1"/>
                </p:cNvCxnSpPr>
                <p:nvPr/>
              </p:nvCxnSpPr>
              <p:spPr bwMode="auto">
                <a:xfrm>
                  <a:off x="5652120"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80" name="Straight Connector 50"/>
                <p:cNvCxnSpPr>
                  <a:cxnSpLocks noChangeShapeType="1"/>
                </p:cNvCxnSpPr>
                <p:nvPr/>
              </p:nvCxnSpPr>
              <p:spPr bwMode="auto">
                <a:xfrm>
                  <a:off x="3851920" y="414908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grpSp>
          <p:sp>
            <p:nvSpPr>
              <p:cNvPr id="42" name="TextBox 41"/>
              <p:cNvSpPr txBox="1"/>
              <p:nvPr/>
            </p:nvSpPr>
            <p:spPr>
              <a:xfrm>
                <a:off x="228119" y="1367360"/>
                <a:ext cx="4510888" cy="461665"/>
              </a:xfrm>
              <a:prstGeom prst="rect">
                <a:avLst/>
              </a:prstGeom>
              <a:noFill/>
            </p:spPr>
            <p:txBody>
              <a:bodyPr wrap="square" rtlCol="0">
                <a:normAutofit fontScale="70000" lnSpcReduction="20000"/>
              </a:bodyPr>
              <a:lstStyle/>
              <a:p>
                <a:pPr>
                  <a:defRPr/>
                </a:pPr>
                <a:r>
                  <a:rPr lang="en-GB" sz="2400" kern="0" dirty="0">
                    <a:solidFill>
                      <a:prstClr val="black"/>
                    </a:solidFill>
                  </a:rPr>
                  <a:t>Task: find a uniquely oriented bar</a:t>
                </a:r>
              </a:p>
            </p:txBody>
          </p:sp>
        </p:grpSp>
        <p:sp>
          <p:nvSpPr>
            <p:cNvPr id="40" name="TextBox 39"/>
            <p:cNvSpPr txBox="1">
              <a:spLocks noChangeAspect="1"/>
            </p:cNvSpPr>
            <p:nvPr/>
          </p:nvSpPr>
          <p:spPr>
            <a:xfrm>
              <a:off x="433320" y="2942316"/>
              <a:ext cx="3178788" cy="327035"/>
            </a:xfrm>
            <a:prstGeom prst="rect">
              <a:avLst/>
            </a:prstGeom>
            <a:noFill/>
          </p:spPr>
          <p:txBody>
            <a:bodyPr wrap="square" rtlCol="0">
              <a:normAutofit fontScale="62500" lnSpcReduction="20000"/>
            </a:bodyPr>
            <a:lstStyle/>
            <a:p>
              <a:r>
                <a:rPr lang="en-GB" sz="2400" b="1" dirty="0">
                  <a:solidFill>
                    <a:srgbClr val="FF0000"/>
                  </a:solidFill>
                </a:rPr>
                <a:t>top-down</a:t>
              </a:r>
              <a:r>
                <a:rPr lang="en-GB" sz="2400" dirty="0">
                  <a:solidFill>
                    <a:prstClr val="black"/>
                  </a:solidFill>
                </a:rPr>
                <a:t> vs. </a:t>
              </a:r>
              <a:r>
                <a:rPr lang="en-GB" sz="2400" b="1" dirty="0">
                  <a:solidFill>
                    <a:srgbClr val="FF0000"/>
                  </a:solidFill>
                </a:rPr>
                <a:t>bottom-up</a:t>
              </a:r>
              <a:r>
                <a:rPr lang="en-GB" sz="2400" dirty="0">
                  <a:solidFill>
                    <a:prstClr val="black"/>
                  </a:solidFill>
                </a:rPr>
                <a:t> selection </a:t>
              </a:r>
            </a:p>
          </p:txBody>
        </p:sp>
      </p:grpSp>
      <p:grpSp>
        <p:nvGrpSpPr>
          <p:cNvPr id="81" name="Group 80"/>
          <p:cNvGrpSpPr>
            <a:grpSpLocks noChangeAspect="1"/>
          </p:cNvGrpSpPr>
          <p:nvPr/>
        </p:nvGrpSpPr>
        <p:grpSpPr>
          <a:xfrm>
            <a:off x="2740928" y="5515292"/>
            <a:ext cx="1023297" cy="1222575"/>
            <a:chOff x="4414276" y="3669708"/>
            <a:chExt cx="2087563" cy="1619855"/>
          </a:xfrm>
        </p:grpSpPr>
        <p:grpSp>
          <p:nvGrpSpPr>
            <p:cNvPr id="82" name="Group 4"/>
            <p:cNvGrpSpPr>
              <a:grpSpLocks/>
            </p:cNvGrpSpPr>
            <p:nvPr/>
          </p:nvGrpSpPr>
          <p:grpSpPr bwMode="auto">
            <a:xfrm>
              <a:off x="4414276" y="4856176"/>
              <a:ext cx="936625" cy="433387"/>
              <a:chOff x="2627784" y="5517232"/>
              <a:chExt cx="936104" cy="432048"/>
            </a:xfrm>
          </p:grpSpPr>
          <p:sp>
            <p:nvSpPr>
              <p:cNvPr id="87" name="Oval 1"/>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ormAutofit fontScale="62500" lnSpcReduction="20000"/>
              </a:bodyPr>
              <a:lstStyle/>
              <a:p>
                <a:pPr defTabSz="457200" eaLnBrk="0" hangingPunct="0"/>
                <a:endParaRPr lang="en-US">
                  <a:solidFill>
                    <a:prstClr val="black"/>
                  </a:solidFill>
                </a:endParaRPr>
              </a:p>
            </p:txBody>
          </p:sp>
          <p:sp>
            <p:nvSpPr>
              <p:cNvPr id="88" name="Oval 3"/>
              <p:cNvSpPr>
                <a:spLocks noChangeArrowheads="1"/>
              </p:cNvSpPr>
              <p:nvPr/>
            </p:nvSpPr>
            <p:spPr bwMode="auto">
              <a:xfrm>
                <a:off x="3087452" y="5580506"/>
                <a:ext cx="288031" cy="288032"/>
              </a:xfrm>
              <a:prstGeom prst="ellipse">
                <a:avLst/>
              </a:prstGeom>
              <a:solidFill>
                <a:schemeClr val="tx1"/>
              </a:solidFill>
              <a:ln w="9525">
                <a:solidFill>
                  <a:schemeClr val="tx1"/>
                </a:solidFill>
                <a:round/>
                <a:headEnd/>
                <a:tailEnd/>
              </a:ln>
            </p:spPr>
            <p:txBody>
              <a:bodyPr>
                <a:normAutofit fontScale="25000" lnSpcReduction="20000"/>
              </a:bodyPr>
              <a:lstStyle/>
              <a:p>
                <a:pPr defTabSz="457200" eaLnBrk="0" hangingPunct="0"/>
                <a:endParaRPr lang="en-US">
                  <a:solidFill>
                    <a:prstClr val="black"/>
                  </a:solidFill>
                </a:endParaRPr>
              </a:p>
            </p:txBody>
          </p:sp>
        </p:grpSp>
        <p:grpSp>
          <p:nvGrpSpPr>
            <p:cNvPr id="83" name="Group 97"/>
            <p:cNvGrpSpPr>
              <a:grpSpLocks/>
            </p:cNvGrpSpPr>
            <p:nvPr/>
          </p:nvGrpSpPr>
          <p:grpSpPr bwMode="auto">
            <a:xfrm>
              <a:off x="5566801" y="4856176"/>
              <a:ext cx="935038" cy="433387"/>
              <a:chOff x="2627784" y="5517232"/>
              <a:chExt cx="936104" cy="432048"/>
            </a:xfrm>
          </p:grpSpPr>
          <p:sp>
            <p:nvSpPr>
              <p:cNvPr id="85" name="Oval 98"/>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ormAutofit fontScale="62500" lnSpcReduction="20000"/>
              </a:bodyPr>
              <a:lstStyle/>
              <a:p>
                <a:pPr defTabSz="457200" eaLnBrk="0" hangingPunct="0"/>
                <a:endParaRPr lang="en-US">
                  <a:solidFill>
                    <a:prstClr val="black"/>
                  </a:solidFill>
                </a:endParaRPr>
              </a:p>
            </p:txBody>
          </p:sp>
          <p:sp>
            <p:nvSpPr>
              <p:cNvPr id="86" name="Oval 99"/>
              <p:cNvSpPr>
                <a:spLocks noChangeArrowheads="1"/>
              </p:cNvSpPr>
              <p:nvPr/>
            </p:nvSpPr>
            <p:spPr bwMode="auto">
              <a:xfrm>
                <a:off x="3046213" y="5553121"/>
                <a:ext cx="288032" cy="288032"/>
              </a:xfrm>
              <a:prstGeom prst="ellipse">
                <a:avLst/>
              </a:prstGeom>
              <a:solidFill>
                <a:schemeClr val="tx1"/>
              </a:solidFill>
              <a:ln w="9525">
                <a:solidFill>
                  <a:schemeClr val="tx1"/>
                </a:solidFill>
                <a:round/>
                <a:headEnd/>
                <a:tailEnd/>
              </a:ln>
            </p:spPr>
            <p:txBody>
              <a:bodyPr>
                <a:normAutofit fontScale="25000" lnSpcReduction="20000"/>
              </a:bodyPr>
              <a:lstStyle/>
              <a:p>
                <a:pPr defTabSz="457200" eaLnBrk="0" hangingPunct="0"/>
                <a:endParaRPr lang="en-US">
                  <a:solidFill>
                    <a:prstClr val="black"/>
                  </a:solidFill>
                </a:endParaRPr>
              </a:p>
            </p:txBody>
          </p:sp>
        </p:grpSp>
        <p:cxnSp>
          <p:nvCxnSpPr>
            <p:cNvPr id="84" name="Straight Arrow Connector 83"/>
            <p:cNvCxnSpPr/>
            <p:nvPr/>
          </p:nvCxnSpPr>
          <p:spPr bwMode="auto">
            <a:xfrm flipV="1">
              <a:off x="5638238" y="3669708"/>
              <a:ext cx="796075" cy="1115032"/>
            </a:xfrm>
            <a:prstGeom prst="straightConnector1">
              <a:avLst/>
            </a:prstGeom>
            <a:ln w="5715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cxnSp>
        <p:nvCxnSpPr>
          <p:cNvPr id="89" name="Straight Arrow Connector 88"/>
          <p:cNvCxnSpPr/>
          <p:nvPr/>
        </p:nvCxnSpPr>
        <p:spPr bwMode="auto">
          <a:xfrm flipH="1">
            <a:off x="2675255" y="5443061"/>
            <a:ext cx="964905" cy="204802"/>
          </a:xfrm>
          <a:prstGeom prst="straightConnector1">
            <a:avLst/>
          </a:prstGeom>
          <a:ln w="5715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sp>
        <p:nvSpPr>
          <p:cNvPr id="112" name="Text Box 3"/>
          <p:cNvSpPr txBox="1">
            <a:spLocks noChangeArrowheads="1"/>
          </p:cNvSpPr>
          <p:nvPr/>
        </p:nvSpPr>
        <p:spPr bwMode="auto">
          <a:xfrm>
            <a:off x="874595" y="70154"/>
            <a:ext cx="4931391"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9pPr>
          </a:lstStyle>
          <a:p>
            <a:pPr defTabSz="457200" eaLnBrk="1" hangingPunct="1"/>
            <a:r>
              <a:rPr lang="en-GB" sz="2800" b="1" dirty="0" smtClean="0">
                <a:solidFill>
                  <a:srgbClr val="000000"/>
                </a:solidFill>
                <a:latin typeface="Arial" charset="0"/>
              </a:rPr>
              <a:t>Visual attentional selection:</a:t>
            </a:r>
            <a:endParaRPr lang="en-GB" sz="2800" b="1" dirty="0">
              <a:solidFill>
                <a:srgbClr val="000000"/>
              </a:solidFill>
              <a:latin typeface="Arial" charset="0"/>
            </a:endParaRPr>
          </a:p>
        </p:txBody>
      </p:sp>
      <p:grpSp>
        <p:nvGrpSpPr>
          <p:cNvPr id="135" name="Group 134"/>
          <p:cNvGrpSpPr/>
          <p:nvPr/>
        </p:nvGrpSpPr>
        <p:grpSpPr>
          <a:xfrm>
            <a:off x="5690347" y="2549011"/>
            <a:ext cx="4877964" cy="4197291"/>
            <a:chOff x="6019530" y="1003124"/>
            <a:chExt cx="3044702" cy="2539622"/>
          </a:xfrm>
        </p:grpSpPr>
        <p:pic>
          <p:nvPicPr>
            <p:cNvPr id="136"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182" y="1110696"/>
              <a:ext cx="2432050"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7" name="Rectangle 136"/>
            <p:cNvSpPr/>
            <p:nvPr/>
          </p:nvSpPr>
          <p:spPr>
            <a:xfrm rot="2503115">
              <a:off x="6019530" y="1003124"/>
              <a:ext cx="1480540" cy="1704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69926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right)">
                                      <p:cBhvr>
                                        <p:cTn id="19" dur="5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p:cNvGrpSpPr/>
          <p:nvPr/>
        </p:nvGrpSpPr>
        <p:grpSpPr>
          <a:xfrm>
            <a:off x="5690347" y="2549011"/>
            <a:ext cx="4877964" cy="4197291"/>
            <a:chOff x="6019530" y="1003124"/>
            <a:chExt cx="3044702" cy="2539622"/>
          </a:xfrm>
        </p:grpSpPr>
        <p:pic>
          <p:nvPicPr>
            <p:cNvPr id="133"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182" y="1110696"/>
              <a:ext cx="2432050"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 name="Rectangle 133"/>
            <p:cNvSpPr/>
            <p:nvPr/>
          </p:nvSpPr>
          <p:spPr>
            <a:xfrm rot="2503115">
              <a:off x="6019530" y="1003124"/>
              <a:ext cx="1480540" cy="1704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sp>
        <p:nvSpPr>
          <p:cNvPr id="36" name="Rectangle 35"/>
          <p:cNvSpPr/>
          <p:nvPr/>
        </p:nvSpPr>
        <p:spPr>
          <a:xfrm>
            <a:off x="1613180" y="3751381"/>
            <a:ext cx="3423123" cy="2998694"/>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ounded Rectangle 36"/>
          <p:cNvSpPr>
            <a:spLocks noChangeAspect="1"/>
          </p:cNvSpPr>
          <p:nvPr/>
        </p:nvSpPr>
        <p:spPr bwMode="auto">
          <a:xfrm>
            <a:off x="3036952" y="3970288"/>
            <a:ext cx="1715614" cy="372003"/>
          </a:xfrm>
          <a:prstGeom prst="round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85000" lnSpcReduction="20000"/>
          </a:bodyPr>
          <a:lstStyle/>
          <a:p>
            <a:pPr eaLnBrk="0" fontAlgn="base" hangingPunct="0">
              <a:spcBef>
                <a:spcPct val="0"/>
              </a:spcBef>
              <a:spcAft>
                <a:spcPct val="0"/>
              </a:spcAft>
            </a:pPr>
            <a:endParaRPr lang="en-GB" sz="2400">
              <a:solidFill>
                <a:prstClr val="black"/>
              </a:solidFill>
              <a:latin typeface="Helvetica" charset="0"/>
            </a:endParaRPr>
          </a:p>
        </p:txBody>
      </p:sp>
      <p:grpSp>
        <p:nvGrpSpPr>
          <p:cNvPr id="38" name="Group 37"/>
          <p:cNvGrpSpPr/>
          <p:nvPr/>
        </p:nvGrpSpPr>
        <p:grpSpPr>
          <a:xfrm>
            <a:off x="1776510" y="4001957"/>
            <a:ext cx="3303307" cy="2349520"/>
            <a:chOff x="308801" y="2942316"/>
            <a:chExt cx="3303307" cy="2349520"/>
          </a:xfrm>
        </p:grpSpPr>
        <p:grpSp>
          <p:nvGrpSpPr>
            <p:cNvPr id="39" name="Group 38"/>
            <p:cNvGrpSpPr>
              <a:grpSpLocks noChangeAspect="1"/>
            </p:cNvGrpSpPr>
            <p:nvPr/>
          </p:nvGrpSpPr>
          <p:grpSpPr>
            <a:xfrm>
              <a:off x="308801" y="3592848"/>
              <a:ext cx="3195430" cy="1698988"/>
              <a:chOff x="228119" y="1367360"/>
              <a:chExt cx="4510888" cy="2398407"/>
            </a:xfrm>
          </p:grpSpPr>
          <p:grpSp>
            <p:nvGrpSpPr>
              <p:cNvPr id="41" name="Group 40"/>
              <p:cNvGrpSpPr>
                <a:grpSpLocks/>
              </p:cNvGrpSpPr>
              <p:nvPr/>
            </p:nvGrpSpPr>
            <p:grpSpPr bwMode="auto">
              <a:xfrm>
                <a:off x="876746" y="1884476"/>
                <a:ext cx="2739806" cy="1881291"/>
                <a:chOff x="3059832" y="2780928"/>
                <a:chExt cx="2952328" cy="1656184"/>
              </a:xfrm>
            </p:grpSpPr>
            <p:sp>
              <p:nvSpPr>
                <p:cNvPr id="43" name="Rectangle 1"/>
                <p:cNvSpPr>
                  <a:spLocks noChangeArrowheads="1"/>
                </p:cNvSpPr>
                <p:nvPr/>
              </p:nvSpPr>
              <p:spPr bwMode="auto">
                <a:xfrm>
                  <a:off x="3059832" y="2780928"/>
                  <a:ext cx="2952328" cy="1656184"/>
                </a:xfrm>
                <a:prstGeom prst="rect">
                  <a:avLst/>
                </a:prstGeom>
                <a:noFill/>
                <a:ln w="19050" cmpd="sng">
                  <a:solidFill>
                    <a:sysClr val="windowText" lastClr="000000"/>
                  </a:solidFill>
                  <a:round/>
                  <a:headEnd/>
                  <a:tailEnd/>
                </a:ln>
                <a:extLst>
                  <a:ext uri="{909E8E84-426E-40dd-AFC4-6F175D3DCCD1}">
                    <a14:hiddenFill xmlns="" xmlns:a14="http://schemas.microsoft.com/office/drawing/2010/main">
                      <a:solidFill>
                        <a:srgbClr val="FFFFFF"/>
                      </a:solidFill>
                    </a14:hiddenFill>
                  </a:ext>
                </a:extLst>
              </p:spPr>
              <p:txBody>
                <a:bodyPr>
                  <a:normAutofit/>
                </a:bodyPr>
                <a:lstStyle/>
                <a:p>
                  <a:pPr eaLnBrk="0" hangingPunct="0">
                    <a:defRPr/>
                  </a:pPr>
                  <a:endParaRPr lang="en-US" kern="0">
                    <a:solidFill>
                      <a:prstClr val="black"/>
                    </a:solidFill>
                  </a:endParaRPr>
                </a:p>
              </p:txBody>
            </p:sp>
            <p:cxnSp>
              <p:nvCxnSpPr>
                <p:cNvPr id="44" name="Straight Connector 13"/>
                <p:cNvCxnSpPr>
                  <a:cxnSpLocks noChangeShapeType="1"/>
                </p:cNvCxnSpPr>
                <p:nvPr/>
              </p:nvCxnSpPr>
              <p:spPr bwMode="auto">
                <a:xfrm>
                  <a:off x="5364088" y="414908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5" name="Straight Connector 14"/>
                <p:cNvCxnSpPr>
                  <a:cxnSpLocks noChangeShapeType="1"/>
                </p:cNvCxnSpPr>
                <p:nvPr/>
              </p:nvCxnSpPr>
              <p:spPr bwMode="auto">
                <a:xfrm>
                  <a:off x="5220072"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6" name="Straight Connector 15"/>
                <p:cNvCxnSpPr>
                  <a:cxnSpLocks noChangeShapeType="1"/>
                </p:cNvCxnSpPr>
                <p:nvPr/>
              </p:nvCxnSpPr>
              <p:spPr bwMode="auto">
                <a:xfrm>
                  <a:off x="5292080" y="3212976"/>
                  <a:ext cx="216024" cy="216024"/>
                </a:xfrm>
                <a:prstGeom prst="line">
                  <a:avLst/>
                </a:prstGeom>
                <a:noFill/>
                <a:ln w="76200" cmpd="sng">
                  <a:solidFill>
                    <a:srgbClr val="FF0000"/>
                  </a:solidFill>
                  <a:round/>
                  <a:headEnd/>
                  <a:tailEnd/>
                </a:ln>
                <a:extLst>
                  <a:ext uri="{909E8E84-426E-40dd-AFC4-6F175D3DCCD1}">
                    <a14:hiddenFill xmlns="" xmlns:a14="http://schemas.microsoft.com/office/drawing/2010/main">
                      <a:noFill/>
                    </a14:hiddenFill>
                  </a:ext>
                </a:extLst>
              </p:spPr>
            </p:cxnSp>
            <p:cxnSp>
              <p:nvCxnSpPr>
                <p:cNvPr id="47" name="Straight Connector 16"/>
                <p:cNvCxnSpPr>
                  <a:cxnSpLocks noChangeShapeType="1"/>
                </p:cNvCxnSpPr>
                <p:nvPr/>
              </p:nvCxnSpPr>
              <p:spPr bwMode="auto">
                <a:xfrm rot="5400000">
                  <a:off x="3563888" y="342900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8" name="Straight Connector 17"/>
                <p:cNvCxnSpPr>
                  <a:cxnSpLocks noChangeShapeType="1"/>
                </p:cNvCxnSpPr>
                <p:nvPr/>
              </p:nvCxnSpPr>
              <p:spPr bwMode="auto">
                <a:xfrm>
                  <a:off x="4148336"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9" name="Straight Connector 18"/>
                <p:cNvCxnSpPr>
                  <a:cxnSpLocks noChangeShapeType="1"/>
                </p:cNvCxnSpPr>
                <p:nvPr/>
              </p:nvCxnSpPr>
              <p:spPr bwMode="auto">
                <a:xfrm>
                  <a:off x="4300736" y="393305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0" name="Straight Connector 19"/>
                <p:cNvCxnSpPr>
                  <a:cxnSpLocks noChangeShapeType="1"/>
                </p:cNvCxnSpPr>
                <p:nvPr/>
              </p:nvCxnSpPr>
              <p:spPr bwMode="auto">
                <a:xfrm>
                  <a:off x="4453136" y="357301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1" name="Straight Connector 20"/>
                <p:cNvCxnSpPr>
                  <a:cxnSpLocks noChangeShapeType="1"/>
                </p:cNvCxnSpPr>
                <p:nvPr/>
              </p:nvCxnSpPr>
              <p:spPr bwMode="auto">
                <a:xfrm>
                  <a:off x="4644008" y="328498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2" name="Straight Connector 21"/>
                <p:cNvCxnSpPr>
                  <a:cxnSpLocks noChangeShapeType="1"/>
                </p:cNvCxnSpPr>
                <p:nvPr/>
              </p:nvCxnSpPr>
              <p:spPr bwMode="auto">
                <a:xfrm>
                  <a:off x="4860032"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3" name="Straight Connector 22"/>
                <p:cNvCxnSpPr>
                  <a:cxnSpLocks noChangeShapeType="1"/>
                </p:cNvCxnSpPr>
                <p:nvPr/>
              </p:nvCxnSpPr>
              <p:spPr bwMode="auto">
                <a:xfrm>
                  <a:off x="4716016"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4" name="Straight Connector 23"/>
                <p:cNvCxnSpPr>
                  <a:cxnSpLocks noChangeShapeType="1"/>
                </p:cNvCxnSpPr>
                <p:nvPr/>
              </p:nvCxnSpPr>
              <p:spPr bwMode="auto">
                <a:xfrm>
                  <a:off x="4860032"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5" name="Straight Connector 24"/>
                <p:cNvCxnSpPr>
                  <a:cxnSpLocks noChangeShapeType="1"/>
                </p:cNvCxnSpPr>
                <p:nvPr/>
              </p:nvCxnSpPr>
              <p:spPr bwMode="auto">
                <a:xfrm>
                  <a:off x="3203848"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6" name="Straight Connector 25"/>
                <p:cNvCxnSpPr>
                  <a:cxnSpLocks noChangeShapeType="1"/>
                </p:cNvCxnSpPr>
                <p:nvPr/>
              </p:nvCxnSpPr>
              <p:spPr bwMode="auto">
                <a:xfrm>
                  <a:off x="3275856"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7" name="Straight Connector 26"/>
                <p:cNvCxnSpPr>
                  <a:cxnSpLocks noChangeShapeType="1"/>
                </p:cNvCxnSpPr>
                <p:nvPr/>
              </p:nvCxnSpPr>
              <p:spPr bwMode="auto">
                <a:xfrm>
                  <a:off x="3635896"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8" name="Straight Connector 27"/>
                <p:cNvCxnSpPr>
                  <a:cxnSpLocks noChangeShapeType="1"/>
                </p:cNvCxnSpPr>
                <p:nvPr/>
              </p:nvCxnSpPr>
              <p:spPr bwMode="auto">
                <a:xfrm>
                  <a:off x="3203848" y="371703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9" name="Straight Connector 28"/>
                <p:cNvCxnSpPr>
                  <a:cxnSpLocks noChangeShapeType="1"/>
                </p:cNvCxnSpPr>
                <p:nvPr/>
              </p:nvCxnSpPr>
              <p:spPr bwMode="auto">
                <a:xfrm>
                  <a:off x="5220072" y="3501008"/>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0" name="Straight Connector 29"/>
                <p:cNvCxnSpPr>
                  <a:cxnSpLocks noChangeShapeType="1"/>
                </p:cNvCxnSpPr>
                <p:nvPr/>
              </p:nvCxnSpPr>
              <p:spPr bwMode="auto">
                <a:xfrm>
                  <a:off x="3635896" y="299695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1" name="Straight Connector 30"/>
                <p:cNvCxnSpPr>
                  <a:cxnSpLocks noChangeShapeType="1"/>
                </p:cNvCxnSpPr>
                <p:nvPr/>
              </p:nvCxnSpPr>
              <p:spPr bwMode="auto">
                <a:xfrm>
                  <a:off x="3131840"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2" name="Straight Connector 31"/>
                <p:cNvCxnSpPr>
                  <a:cxnSpLocks noChangeShapeType="1"/>
                </p:cNvCxnSpPr>
                <p:nvPr/>
              </p:nvCxnSpPr>
              <p:spPr bwMode="auto">
                <a:xfrm>
                  <a:off x="5508104" y="306896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3" name="Straight Connector 32"/>
                <p:cNvCxnSpPr>
                  <a:cxnSpLocks noChangeShapeType="1"/>
                </p:cNvCxnSpPr>
                <p:nvPr/>
              </p:nvCxnSpPr>
              <p:spPr bwMode="auto">
                <a:xfrm>
                  <a:off x="5580112" y="3861048"/>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4" name="Straight Connector 33"/>
                <p:cNvCxnSpPr>
                  <a:cxnSpLocks noChangeShapeType="1"/>
                </p:cNvCxnSpPr>
                <p:nvPr/>
              </p:nvCxnSpPr>
              <p:spPr bwMode="auto">
                <a:xfrm>
                  <a:off x="565212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5" name="Straight Connector 34"/>
                <p:cNvCxnSpPr>
                  <a:cxnSpLocks noChangeShapeType="1"/>
                </p:cNvCxnSpPr>
                <p:nvPr/>
              </p:nvCxnSpPr>
              <p:spPr bwMode="auto">
                <a:xfrm>
                  <a:off x="4932040"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6" name="Straight Connector 35"/>
                <p:cNvCxnSpPr>
                  <a:cxnSpLocks noChangeShapeType="1"/>
                </p:cNvCxnSpPr>
                <p:nvPr/>
              </p:nvCxnSpPr>
              <p:spPr bwMode="auto">
                <a:xfrm>
                  <a:off x="4067944"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7" name="Straight Connector 36"/>
                <p:cNvCxnSpPr>
                  <a:cxnSpLocks noChangeShapeType="1"/>
                </p:cNvCxnSpPr>
                <p:nvPr/>
              </p:nvCxnSpPr>
              <p:spPr bwMode="auto">
                <a:xfrm>
                  <a:off x="421196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8" name="Straight Connector 38"/>
                <p:cNvCxnSpPr>
                  <a:cxnSpLocks noChangeShapeType="1"/>
                </p:cNvCxnSpPr>
                <p:nvPr/>
              </p:nvCxnSpPr>
              <p:spPr bwMode="auto">
                <a:xfrm>
                  <a:off x="3491880" y="400506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9" name="Straight Connector 39"/>
                <p:cNvCxnSpPr>
                  <a:cxnSpLocks noChangeShapeType="1"/>
                </p:cNvCxnSpPr>
                <p:nvPr/>
              </p:nvCxnSpPr>
              <p:spPr bwMode="auto">
                <a:xfrm>
                  <a:off x="385192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0" name="Straight Connector 40"/>
                <p:cNvCxnSpPr>
                  <a:cxnSpLocks noChangeShapeType="1"/>
                </p:cNvCxnSpPr>
                <p:nvPr/>
              </p:nvCxnSpPr>
              <p:spPr bwMode="auto">
                <a:xfrm>
                  <a:off x="3923928"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1" name="Straight Connector 41"/>
                <p:cNvCxnSpPr>
                  <a:cxnSpLocks noChangeShapeType="1"/>
                </p:cNvCxnSpPr>
                <p:nvPr/>
              </p:nvCxnSpPr>
              <p:spPr bwMode="auto">
                <a:xfrm>
                  <a:off x="5732512"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2" name="Straight Connector 42"/>
                <p:cNvCxnSpPr>
                  <a:cxnSpLocks noChangeShapeType="1"/>
                </p:cNvCxnSpPr>
                <p:nvPr/>
              </p:nvCxnSpPr>
              <p:spPr bwMode="auto">
                <a:xfrm>
                  <a:off x="5148064"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3" name="Straight Connector 43"/>
                <p:cNvCxnSpPr>
                  <a:cxnSpLocks noChangeShapeType="1"/>
                </p:cNvCxnSpPr>
                <p:nvPr/>
              </p:nvCxnSpPr>
              <p:spPr bwMode="auto">
                <a:xfrm>
                  <a:off x="4283968"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4" name="Straight Connector 44"/>
                <p:cNvCxnSpPr>
                  <a:cxnSpLocks noChangeShapeType="1"/>
                </p:cNvCxnSpPr>
                <p:nvPr/>
              </p:nvCxnSpPr>
              <p:spPr bwMode="auto">
                <a:xfrm>
                  <a:off x="4508376"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5" name="Straight Connector 45"/>
                <p:cNvCxnSpPr>
                  <a:cxnSpLocks noChangeShapeType="1"/>
                </p:cNvCxnSpPr>
                <p:nvPr/>
              </p:nvCxnSpPr>
              <p:spPr bwMode="auto">
                <a:xfrm>
                  <a:off x="3851920"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6" name="Straight Connector 46"/>
                <p:cNvCxnSpPr>
                  <a:cxnSpLocks noChangeShapeType="1"/>
                </p:cNvCxnSpPr>
                <p:nvPr/>
              </p:nvCxnSpPr>
              <p:spPr bwMode="auto">
                <a:xfrm>
                  <a:off x="3347864"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7" name="Straight Connector 47"/>
                <p:cNvCxnSpPr>
                  <a:cxnSpLocks noChangeShapeType="1"/>
                </p:cNvCxnSpPr>
                <p:nvPr/>
              </p:nvCxnSpPr>
              <p:spPr bwMode="auto">
                <a:xfrm>
                  <a:off x="4644008"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8" name="Straight Connector 48"/>
                <p:cNvCxnSpPr>
                  <a:cxnSpLocks noChangeShapeType="1"/>
                </p:cNvCxnSpPr>
                <p:nvPr/>
              </p:nvCxnSpPr>
              <p:spPr bwMode="auto">
                <a:xfrm>
                  <a:off x="4860032"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9" name="Straight Connector 49"/>
                <p:cNvCxnSpPr>
                  <a:cxnSpLocks noChangeShapeType="1"/>
                </p:cNvCxnSpPr>
                <p:nvPr/>
              </p:nvCxnSpPr>
              <p:spPr bwMode="auto">
                <a:xfrm>
                  <a:off x="5652120"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80" name="Straight Connector 50"/>
                <p:cNvCxnSpPr>
                  <a:cxnSpLocks noChangeShapeType="1"/>
                </p:cNvCxnSpPr>
                <p:nvPr/>
              </p:nvCxnSpPr>
              <p:spPr bwMode="auto">
                <a:xfrm>
                  <a:off x="3851920" y="414908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grpSp>
          <p:sp>
            <p:nvSpPr>
              <p:cNvPr id="42" name="TextBox 41"/>
              <p:cNvSpPr txBox="1"/>
              <p:nvPr/>
            </p:nvSpPr>
            <p:spPr>
              <a:xfrm>
                <a:off x="228119" y="1367360"/>
                <a:ext cx="4510888" cy="461665"/>
              </a:xfrm>
              <a:prstGeom prst="rect">
                <a:avLst/>
              </a:prstGeom>
              <a:noFill/>
            </p:spPr>
            <p:txBody>
              <a:bodyPr wrap="square" rtlCol="0">
                <a:normAutofit fontScale="70000" lnSpcReduction="20000"/>
              </a:bodyPr>
              <a:lstStyle/>
              <a:p>
                <a:pPr>
                  <a:defRPr/>
                </a:pPr>
                <a:r>
                  <a:rPr lang="en-GB" sz="2400" kern="0" dirty="0">
                    <a:solidFill>
                      <a:prstClr val="black"/>
                    </a:solidFill>
                  </a:rPr>
                  <a:t>Task: find a uniquely oriented bar</a:t>
                </a:r>
              </a:p>
            </p:txBody>
          </p:sp>
        </p:grpSp>
        <p:sp>
          <p:nvSpPr>
            <p:cNvPr id="40" name="TextBox 39"/>
            <p:cNvSpPr txBox="1">
              <a:spLocks noChangeAspect="1"/>
            </p:cNvSpPr>
            <p:nvPr/>
          </p:nvSpPr>
          <p:spPr>
            <a:xfrm>
              <a:off x="433320" y="2942316"/>
              <a:ext cx="3178788" cy="327035"/>
            </a:xfrm>
            <a:prstGeom prst="rect">
              <a:avLst/>
            </a:prstGeom>
            <a:noFill/>
          </p:spPr>
          <p:txBody>
            <a:bodyPr wrap="square" rtlCol="0">
              <a:normAutofit fontScale="62500" lnSpcReduction="20000"/>
            </a:bodyPr>
            <a:lstStyle/>
            <a:p>
              <a:r>
                <a:rPr lang="en-GB" sz="2400" b="1" dirty="0">
                  <a:solidFill>
                    <a:srgbClr val="FF0000"/>
                  </a:solidFill>
                </a:rPr>
                <a:t>top-down</a:t>
              </a:r>
              <a:r>
                <a:rPr lang="en-GB" sz="2400" dirty="0">
                  <a:solidFill>
                    <a:prstClr val="black"/>
                  </a:solidFill>
                </a:rPr>
                <a:t> vs. </a:t>
              </a:r>
              <a:r>
                <a:rPr lang="en-GB" sz="2400" b="1" dirty="0">
                  <a:solidFill>
                    <a:srgbClr val="FF0000"/>
                  </a:solidFill>
                </a:rPr>
                <a:t>bottom-up</a:t>
              </a:r>
              <a:r>
                <a:rPr lang="en-GB" sz="2400" dirty="0">
                  <a:solidFill>
                    <a:prstClr val="black"/>
                  </a:solidFill>
                </a:rPr>
                <a:t> selection </a:t>
              </a:r>
            </a:p>
          </p:txBody>
        </p:sp>
      </p:grpSp>
      <p:grpSp>
        <p:nvGrpSpPr>
          <p:cNvPr id="81" name="Group 80"/>
          <p:cNvGrpSpPr>
            <a:grpSpLocks noChangeAspect="1"/>
          </p:cNvGrpSpPr>
          <p:nvPr/>
        </p:nvGrpSpPr>
        <p:grpSpPr>
          <a:xfrm>
            <a:off x="2740928" y="5515292"/>
            <a:ext cx="1023297" cy="1222575"/>
            <a:chOff x="4414276" y="3669708"/>
            <a:chExt cx="2087563" cy="1619855"/>
          </a:xfrm>
        </p:grpSpPr>
        <p:grpSp>
          <p:nvGrpSpPr>
            <p:cNvPr id="82" name="Group 4"/>
            <p:cNvGrpSpPr>
              <a:grpSpLocks/>
            </p:cNvGrpSpPr>
            <p:nvPr/>
          </p:nvGrpSpPr>
          <p:grpSpPr bwMode="auto">
            <a:xfrm>
              <a:off x="4414276" y="4856176"/>
              <a:ext cx="936625" cy="433387"/>
              <a:chOff x="2627784" y="5517232"/>
              <a:chExt cx="936104" cy="432048"/>
            </a:xfrm>
          </p:grpSpPr>
          <p:sp>
            <p:nvSpPr>
              <p:cNvPr id="87" name="Oval 1"/>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ormAutofit fontScale="62500" lnSpcReduction="20000"/>
              </a:bodyPr>
              <a:lstStyle/>
              <a:p>
                <a:pPr defTabSz="457200" eaLnBrk="0" hangingPunct="0"/>
                <a:endParaRPr lang="en-US">
                  <a:solidFill>
                    <a:prstClr val="black"/>
                  </a:solidFill>
                </a:endParaRPr>
              </a:p>
            </p:txBody>
          </p:sp>
          <p:sp>
            <p:nvSpPr>
              <p:cNvPr id="88" name="Oval 3"/>
              <p:cNvSpPr>
                <a:spLocks noChangeArrowheads="1"/>
              </p:cNvSpPr>
              <p:nvPr/>
            </p:nvSpPr>
            <p:spPr bwMode="auto">
              <a:xfrm>
                <a:off x="3087452" y="5580506"/>
                <a:ext cx="288031" cy="288032"/>
              </a:xfrm>
              <a:prstGeom prst="ellipse">
                <a:avLst/>
              </a:prstGeom>
              <a:solidFill>
                <a:schemeClr val="tx1"/>
              </a:solidFill>
              <a:ln w="9525">
                <a:solidFill>
                  <a:schemeClr val="tx1"/>
                </a:solidFill>
                <a:round/>
                <a:headEnd/>
                <a:tailEnd/>
              </a:ln>
            </p:spPr>
            <p:txBody>
              <a:bodyPr>
                <a:normAutofit fontScale="25000" lnSpcReduction="20000"/>
              </a:bodyPr>
              <a:lstStyle/>
              <a:p>
                <a:pPr defTabSz="457200" eaLnBrk="0" hangingPunct="0"/>
                <a:endParaRPr lang="en-US">
                  <a:solidFill>
                    <a:prstClr val="black"/>
                  </a:solidFill>
                </a:endParaRPr>
              </a:p>
            </p:txBody>
          </p:sp>
        </p:grpSp>
        <p:grpSp>
          <p:nvGrpSpPr>
            <p:cNvPr id="83" name="Group 97"/>
            <p:cNvGrpSpPr>
              <a:grpSpLocks/>
            </p:cNvGrpSpPr>
            <p:nvPr/>
          </p:nvGrpSpPr>
          <p:grpSpPr bwMode="auto">
            <a:xfrm>
              <a:off x="5566801" y="4856176"/>
              <a:ext cx="935038" cy="433387"/>
              <a:chOff x="2627784" y="5517232"/>
              <a:chExt cx="936104" cy="432048"/>
            </a:xfrm>
          </p:grpSpPr>
          <p:sp>
            <p:nvSpPr>
              <p:cNvPr id="85" name="Oval 98"/>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ormAutofit fontScale="62500" lnSpcReduction="20000"/>
              </a:bodyPr>
              <a:lstStyle/>
              <a:p>
                <a:pPr defTabSz="457200" eaLnBrk="0" hangingPunct="0"/>
                <a:endParaRPr lang="en-US">
                  <a:solidFill>
                    <a:prstClr val="black"/>
                  </a:solidFill>
                </a:endParaRPr>
              </a:p>
            </p:txBody>
          </p:sp>
          <p:sp>
            <p:nvSpPr>
              <p:cNvPr id="86" name="Oval 99"/>
              <p:cNvSpPr>
                <a:spLocks noChangeArrowheads="1"/>
              </p:cNvSpPr>
              <p:nvPr/>
            </p:nvSpPr>
            <p:spPr bwMode="auto">
              <a:xfrm>
                <a:off x="3046213" y="5553121"/>
                <a:ext cx="288032" cy="288032"/>
              </a:xfrm>
              <a:prstGeom prst="ellipse">
                <a:avLst/>
              </a:prstGeom>
              <a:solidFill>
                <a:schemeClr val="tx1"/>
              </a:solidFill>
              <a:ln w="9525">
                <a:solidFill>
                  <a:schemeClr val="tx1"/>
                </a:solidFill>
                <a:round/>
                <a:headEnd/>
                <a:tailEnd/>
              </a:ln>
            </p:spPr>
            <p:txBody>
              <a:bodyPr>
                <a:normAutofit fontScale="25000" lnSpcReduction="20000"/>
              </a:bodyPr>
              <a:lstStyle/>
              <a:p>
                <a:pPr defTabSz="457200" eaLnBrk="0" hangingPunct="0"/>
                <a:endParaRPr lang="en-US">
                  <a:solidFill>
                    <a:prstClr val="black"/>
                  </a:solidFill>
                </a:endParaRPr>
              </a:p>
            </p:txBody>
          </p:sp>
        </p:grpSp>
        <p:cxnSp>
          <p:nvCxnSpPr>
            <p:cNvPr id="84" name="Straight Arrow Connector 83"/>
            <p:cNvCxnSpPr/>
            <p:nvPr/>
          </p:nvCxnSpPr>
          <p:spPr bwMode="auto">
            <a:xfrm flipV="1">
              <a:off x="5638238" y="3669708"/>
              <a:ext cx="796075" cy="1115032"/>
            </a:xfrm>
            <a:prstGeom prst="straightConnector1">
              <a:avLst/>
            </a:prstGeom>
            <a:ln w="5715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cxnSp>
        <p:nvCxnSpPr>
          <p:cNvPr id="89" name="Straight Arrow Connector 88"/>
          <p:cNvCxnSpPr/>
          <p:nvPr/>
        </p:nvCxnSpPr>
        <p:spPr bwMode="auto">
          <a:xfrm flipH="1">
            <a:off x="2675255" y="5443061"/>
            <a:ext cx="964905" cy="204802"/>
          </a:xfrm>
          <a:prstGeom prst="straightConnector1">
            <a:avLst/>
          </a:prstGeom>
          <a:ln w="5715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nvGrpSpPr>
          <p:cNvPr id="3" name="Group 2"/>
          <p:cNvGrpSpPr/>
          <p:nvPr/>
        </p:nvGrpSpPr>
        <p:grpSpPr>
          <a:xfrm>
            <a:off x="1822984" y="819338"/>
            <a:ext cx="3772299" cy="2034083"/>
            <a:chOff x="1822984" y="819338"/>
            <a:chExt cx="3772299" cy="2034083"/>
          </a:xfrm>
        </p:grpSpPr>
        <p:sp>
          <p:nvSpPr>
            <p:cNvPr id="162"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defRPr/>
              </a:pPr>
              <a:r>
                <a:rPr lang="en-GB" sz="2000" kern="0">
                  <a:solidFill>
                    <a:srgbClr val="000000"/>
                  </a:solidFill>
                </a:rPr>
                <a:t>Retina inputs</a:t>
              </a:r>
              <a:endParaRPr lang="en-US" sz="2000" kern="0">
                <a:solidFill>
                  <a:srgbClr val="000000"/>
                </a:solidFill>
              </a:endParaRPr>
            </a:p>
          </p:txBody>
        </p:sp>
        <p:grpSp>
          <p:nvGrpSpPr>
            <p:cNvPr id="163" name="Group 67"/>
            <p:cNvGrpSpPr>
              <a:grpSpLocks/>
            </p:cNvGrpSpPr>
            <p:nvPr/>
          </p:nvGrpSpPr>
          <p:grpSpPr bwMode="auto">
            <a:xfrm>
              <a:off x="4017308" y="1521047"/>
              <a:ext cx="1577975" cy="1332374"/>
              <a:chOff x="4105" y="1071"/>
              <a:chExt cx="1440" cy="1440"/>
            </a:xfrm>
          </p:grpSpPr>
          <p:sp>
            <p:nvSpPr>
              <p:cNvPr id="164" name="Rectangle 68"/>
              <p:cNvSpPr>
                <a:spLocks noChangeArrowheads="1"/>
              </p:cNvSpPr>
              <p:nvPr/>
            </p:nvSpPr>
            <p:spPr bwMode="auto">
              <a:xfrm>
                <a:off x="4105" y="1071"/>
                <a:ext cx="1440" cy="1440"/>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5" name="Oval 69"/>
              <p:cNvSpPr>
                <a:spLocks noChangeArrowheads="1"/>
              </p:cNvSpPr>
              <p:nvPr/>
            </p:nvSpPr>
            <p:spPr bwMode="auto">
              <a:xfrm>
                <a:off x="4559" y="1343"/>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6" name="Oval 70"/>
              <p:cNvSpPr>
                <a:spLocks noChangeArrowheads="1"/>
              </p:cNvSpPr>
              <p:nvPr/>
            </p:nvSpPr>
            <p:spPr bwMode="auto">
              <a:xfrm>
                <a:off x="4650" y="1162"/>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7" name="Oval 71"/>
              <p:cNvSpPr>
                <a:spLocks noChangeArrowheads="1"/>
              </p:cNvSpPr>
              <p:nvPr/>
            </p:nvSpPr>
            <p:spPr bwMode="auto">
              <a:xfrm>
                <a:off x="4287" y="1207"/>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8" name="Oval 72"/>
              <p:cNvSpPr>
                <a:spLocks noChangeArrowheads="1"/>
              </p:cNvSpPr>
              <p:nvPr/>
            </p:nvSpPr>
            <p:spPr bwMode="auto">
              <a:xfrm>
                <a:off x="4922" y="1298"/>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9" name="Oval 73"/>
              <p:cNvSpPr>
                <a:spLocks noChangeArrowheads="1"/>
              </p:cNvSpPr>
              <p:nvPr/>
            </p:nvSpPr>
            <p:spPr bwMode="auto">
              <a:xfrm>
                <a:off x="5149" y="1343"/>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0" name="Oval 74"/>
              <p:cNvSpPr>
                <a:spLocks noChangeArrowheads="1"/>
              </p:cNvSpPr>
              <p:nvPr/>
            </p:nvSpPr>
            <p:spPr bwMode="auto">
              <a:xfrm>
                <a:off x="4967" y="1525"/>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1" name="Oval 75"/>
              <p:cNvSpPr>
                <a:spLocks noChangeArrowheads="1"/>
              </p:cNvSpPr>
              <p:nvPr/>
            </p:nvSpPr>
            <p:spPr bwMode="auto">
              <a:xfrm>
                <a:off x="4241" y="1525"/>
                <a:ext cx="137" cy="136"/>
              </a:xfrm>
              <a:prstGeom prst="ellipse">
                <a:avLst/>
              </a:prstGeom>
              <a:solidFill>
                <a:srgbClr val="00CC99"/>
              </a:solidFill>
              <a:ln w="9525">
                <a:solidFill>
                  <a:srgbClr val="000000"/>
                </a:solidFill>
                <a:round/>
                <a:headEnd/>
                <a:tailEnd/>
              </a:ln>
            </p:spPr>
            <p:txBody>
              <a:bodyPr wrap="none" anchor="ctr"/>
              <a:lstStyle/>
              <a:p>
                <a:pPr algn="ctr" eaLnBrk="0" fontAlgn="base" hangingPunct="0">
                  <a:spcBef>
                    <a:spcPct val="0"/>
                  </a:spcBef>
                  <a:spcAft>
                    <a:spcPct val="0"/>
                  </a:spcAft>
                  <a:defRPr/>
                </a:pPr>
                <a:endParaRPr lang="en-GB" sz="2400" b="1" kern="0">
                  <a:solidFill>
                    <a:srgbClr val="000000"/>
                  </a:solidFill>
                  <a:latin typeface="Helvetica" charset="0"/>
                  <a:ea typeface="ＭＳ Ｐゴシック" charset="0"/>
                  <a:cs typeface="ＭＳ Ｐゴシック" charset="0"/>
                </a:endParaRPr>
              </a:p>
            </p:txBody>
          </p:sp>
          <p:sp>
            <p:nvSpPr>
              <p:cNvPr id="172" name="Oval 76"/>
              <p:cNvSpPr>
                <a:spLocks noChangeArrowheads="1"/>
              </p:cNvSpPr>
              <p:nvPr/>
            </p:nvSpPr>
            <p:spPr bwMode="auto">
              <a:xfrm>
                <a:off x="4468" y="1570"/>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3" name="Oval 77"/>
              <p:cNvSpPr>
                <a:spLocks noChangeArrowheads="1"/>
              </p:cNvSpPr>
              <p:nvPr/>
            </p:nvSpPr>
            <p:spPr bwMode="auto">
              <a:xfrm>
                <a:off x="4740" y="1797"/>
                <a:ext cx="137" cy="136"/>
              </a:xfrm>
              <a:prstGeom prst="ellipse">
                <a:avLst/>
              </a:prstGeom>
              <a:solidFill>
                <a:srgbClr val="00CC99"/>
              </a:solidFill>
              <a:ln w="9525">
                <a:solidFill>
                  <a:srgbClr val="000000"/>
                </a:solidFill>
                <a:round/>
                <a:headEnd/>
                <a:tailEnd/>
              </a:ln>
            </p:spPr>
            <p:txBody>
              <a:bodyPr wrap="none" anchor="ctr"/>
              <a:lstStyle/>
              <a:p>
                <a:pPr algn="ctr" eaLnBrk="0" fontAlgn="base" hangingPunct="0">
                  <a:spcBef>
                    <a:spcPct val="0"/>
                  </a:spcBef>
                  <a:spcAft>
                    <a:spcPct val="0"/>
                  </a:spcAft>
                  <a:defRPr/>
                </a:pPr>
                <a:endParaRPr lang="en-GB" sz="2400" b="1" kern="0">
                  <a:solidFill>
                    <a:srgbClr val="000000"/>
                  </a:solidFill>
                  <a:latin typeface="Helvetica" charset="0"/>
                  <a:ea typeface="ＭＳ Ｐゴシック" charset="0"/>
                  <a:cs typeface="ＭＳ Ｐゴシック" charset="0"/>
                </a:endParaRPr>
              </a:p>
            </p:txBody>
          </p:sp>
          <p:sp>
            <p:nvSpPr>
              <p:cNvPr id="174" name="Oval 78"/>
              <p:cNvSpPr>
                <a:spLocks noChangeArrowheads="1"/>
              </p:cNvSpPr>
              <p:nvPr/>
            </p:nvSpPr>
            <p:spPr bwMode="auto">
              <a:xfrm>
                <a:off x="4922" y="1887"/>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5" name="Oval 79"/>
              <p:cNvSpPr>
                <a:spLocks noChangeArrowheads="1"/>
              </p:cNvSpPr>
              <p:nvPr/>
            </p:nvSpPr>
            <p:spPr bwMode="auto">
              <a:xfrm>
                <a:off x="5149" y="1751"/>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6" name="Oval 80"/>
              <p:cNvSpPr>
                <a:spLocks noChangeArrowheads="1"/>
              </p:cNvSpPr>
              <p:nvPr/>
            </p:nvSpPr>
            <p:spPr bwMode="auto">
              <a:xfrm>
                <a:off x="5103" y="2069"/>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7" name="Oval 81"/>
              <p:cNvSpPr>
                <a:spLocks noChangeArrowheads="1"/>
              </p:cNvSpPr>
              <p:nvPr/>
            </p:nvSpPr>
            <p:spPr bwMode="auto">
              <a:xfrm>
                <a:off x="4695" y="2250"/>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8" name="Oval 82"/>
              <p:cNvSpPr>
                <a:spLocks noChangeArrowheads="1"/>
              </p:cNvSpPr>
              <p:nvPr/>
            </p:nvSpPr>
            <p:spPr bwMode="auto">
              <a:xfrm>
                <a:off x="4468" y="1842"/>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9" name="Oval 83"/>
              <p:cNvSpPr>
                <a:spLocks noChangeArrowheads="1"/>
              </p:cNvSpPr>
              <p:nvPr/>
            </p:nvSpPr>
            <p:spPr bwMode="auto">
              <a:xfrm>
                <a:off x="4287" y="1978"/>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0" name="Oval 84"/>
              <p:cNvSpPr>
                <a:spLocks noChangeArrowheads="1"/>
              </p:cNvSpPr>
              <p:nvPr/>
            </p:nvSpPr>
            <p:spPr bwMode="auto">
              <a:xfrm>
                <a:off x="4287" y="2114"/>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1" name="Oval 85"/>
              <p:cNvSpPr>
                <a:spLocks noChangeArrowheads="1"/>
              </p:cNvSpPr>
              <p:nvPr/>
            </p:nvSpPr>
            <p:spPr bwMode="auto">
              <a:xfrm>
                <a:off x="4650" y="2069"/>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2" name="Oval 86"/>
              <p:cNvSpPr>
                <a:spLocks noChangeArrowheads="1"/>
              </p:cNvSpPr>
              <p:nvPr/>
            </p:nvSpPr>
            <p:spPr bwMode="auto">
              <a:xfrm>
                <a:off x="5103" y="2250"/>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3" name="Oval 87"/>
              <p:cNvSpPr>
                <a:spLocks noChangeArrowheads="1"/>
              </p:cNvSpPr>
              <p:nvPr/>
            </p:nvSpPr>
            <p:spPr bwMode="auto">
              <a:xfrm>
                <a:off x="4649" y="1480"/>
                <a:ext cx="272" cy="272"/>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grpSp>
        <p:sp>
          <p:nvSpPr>
            <p:cNvPr id="184" name="Text Box 88"/>
            <p:cNvSpPr txBox="1">
              <a:spLocks noChangeArrowheads="1"/>
            </p:cNvSpPr>
            <p:nvPr/>
          </p:nvSpPr>
          <p:spPr bwMode="auto">
            <a:xfrm>
              <a:off x="3957350" y="861388"/>
              <a:ext cx="14509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defRPr/>
              </a:pPr>
              <a:r>
                <a:rPr lang="en-GB" sz="2000" kern="0" dirty="0">
                  <a:solidFill>
                    <a:srgbClr val="000000"/>
                  </a:solidFill>
                </a:rPr>
                <a:t>Saliency </a:t>
              </a:r>
              <a:r>
                <a:rPr lang="en-GB" sz="2000" kern="0" dirty="0" smtClean="0">
                  <a:solidFill>
                    <a:srgbClr val="000000"/>
                  </a:solidFill>
                </a:rPr>
                <a:t>map</a:t>
              </a:r>
              <a:endParaRPr lang="en-US" sz="2000" kern="0" dirty="0">
                <a:solidFill>
                  <a:srgbClr val="000000"/>
                </a:solidFill>
              </a:endParaRPr>
            </a:p>
          </p:txBody>
        </p:sp>
        <p:sp>
          <p:nvSpPr>
            <p:cNvPr id="185" name="Line 89"/>
            <p:cNvSpPr>
              <a:spLocks noChangeShapeType="1"/>
            </p:cNvSpPr>
            <p:nvPr/>
          </p:nvSpPr>
          <p:spPr bwMode="auto">
            <a:xfrm>
              <a:off x="3479560" y="2152276"/>
              <a:ext cx="442683" cy="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grpSp>
          <p:nvGrpSpPr>
            <p:cNvPr id="186" name="Group 185"/>
            <p:cNvGrpSpPr/>
            <p:nvPr/>
          </p:nvGrpSpPr>
          <p:grpSpPr>
            <a:xfrm>
              <a:off x="1822984" y="1486089"/>
              <a:ext cx="1577975" cy="1332374"/>
              <a:chOff x="298983" y="1574800"/>
              <a:chExt cx="1644650" cy="1922463"/>
            </a:xfrm>
          </p:grpSpPr>
          <p:sp>
            <p:nvSpPr>
              <p:cNvPr id="187" name="Line 11"/>
              <p:cNvSpPr>
                <a:spLocks noChangeShapeType="1"/>
              </p:cNvSpPr>
              <p:nvPr/>
            </p:nvSpPr>
            <p:spPr bwMode="auto">
              <a:xfrm>
                <a:off x="1065745" y="2151063"/>
                <a:ext cx="0" cy="2571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8" name="Line 12"/>
              <p:cNvSpPr>
                <a:spLocks noChangeShapeType="1"/>
              </p:cNvSpPr>
              <p:nvPr/>
            </p:nvSpPr>
            <p:spPr bwMode="auto">
              <a:xfrm rot="-5400000">
                <a:off x="791108" y="25542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9" name="Line 13"/>
              <p:cNvSpPr>
                <a:spLocks noChangeShapeType="1"/>
              </p:cNvSpPr>
              <p:nvPr/>
            </p:nvSpPr>
            <p:spPr bwMode="auto">
              <a:xfrm rot="-5400000">
                <a:off x="791108" y="2235200"/>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0" name="Line 14"/>
              <p:cNvSpPr>
                <a:spLocks noChangeShapeType="1"/>
              </p:cNvSpPr>
              <p:nvPr/>
            </p:nvSpPr>
            <p:spPr bwMode="auto">
              <a:xfrm rot="-5400000">
                <a:off x="1284821" y="2619375"/>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1" name="Line 15"/>
              <p:cNvSpPr>
                <a:spLocks noChangeShapeType="1"/>
              </p:cNvSpPr>
              <p:nvPr/>
            </p:nvSpPr>
            <p:spPr bwMode="auto">
              <a:xfrm rot="-5400000">
                <a:off x="1340383" y="217011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2" name="Line 16"/>
              <p:cNvSpPr>
                <a:spLocks noChangeShapeType="1"/>
              </p:cNvSpPr>
              <p:nvPr/>
            </p:nvSpPr>
            <p:spPr bwMode="auto">
              <a:xfrm rot="-5400000">
                <a:off x="1559458" y="24907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3" name="Line 17"/>
              <p:cNvSpPr>
                <a:spLocks noChangeShapeType="1"/>
              </p:cNvSpPr>
              <p:nvPr/>
            </p:nvSpPr>
            <p:spPr bwMode="auto">
              <a:xfrm rot="-5400000">
                <a:off x="1010977" y="2874168"/>
                <a:ext cx="0" cy="220663"/>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4" name="Line 18"/>
              <p:cNvSpPr>
                <a:spLocks noChangeShapeType="1"/>
              </p:cNvSpPr>
              <p:nvPr/>
            </p:nvSpPr>
            <p:spPr bwMode="auto">
              <a:xfrm rot="-5400000">
                <a:off x="901439" y="1913732"/>
                <a:ext cx="0" cy="220662"/>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5" name="Line 19"/>
              <p:cNvSpPr>
                <a:spLocks noChangeShapeType="1"/>
              </p:cNvSpPr>
              <p:nvPr/>
            </p:nvSpPr>
            <p:spPr bwMode="auto">
              <a:xfrm rot="-5400000">
                <a:off x="1284821" y="18494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6" name="Line 20"/>
              <p:cNvSpPr>
                <a:spLocks noChangeShapeType="1"/>
              </p:cNvSpPr>
              <p:nvPr/>
            </p:nvSpPr>
            <p:spPr bwMode="auto">
              <a:xfrm rot="-5400000">
                <a:off x="1503896" y="287496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7" name="Line 21"/>
              <p:cNvSpPr>
                <a:spLocks noChangeShapeType="1"/>
              </p:cNvSpPr>
              <p:nvPr/>
            </p:nvSpPr>
            <p:spPr bwMode="auto">
              <a:xfrm rot="-5400000">
                <a:off x="572033" y="17224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8" name="Line 22"/>
              <p:cNvSpPr>
                <a:spLocks noChangeShapeType="1"/>
              </p:cNvSpPr>
              <p:nvPr/>
            </p:nvSpPr>
            <p:spPr bwMode="auto">
              <a:xfrm rot="-5400000">
                <a:off x="572033" y="2940050"/>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9" name="Rectangle 23"/>
              <p:cNvSpPr>
                <a:spLocks noChangeArrowheads="1"/>
              </p:cNvSpPr>
              <p:nvPr/>
            </p:nvSpPr>
            <p:spPr bwMode="auto">
              <a:xfrm>
                <a:off x="298983" y="1574800"/>
                <a:ext cx="1644650" cy="1922463"/>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0" name="Line 24"/>
              <p:cNvSpPr>
                <a:spLocks noChangeShapeType="1"/>
              </p:cNvSpPr>
              <p:nvPr/>
            </p:nvSpPr>
            <p:spPr bwMode="auto">
              <a:xfrm rot="-5400000">
                <a:off x="1065746" y="31321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1" name="Line 25"/>
              <p:cNvSpPr>
                <a:spLocks noChangeShapeType="1"/>
              </p:cNvSpPr>
              <p:nvPr/>
            </p:nvSpPr>
            <p:spPr bwMode="auto">
              <a:xfrm rot="-5400000">
                <a:off x="1559458" y="31321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2" name="Line 26"/>
              <p:cNvSpPr>
                <a:spLocks noChangeShapeType="1"/>
              </p:cNvSpPr>
              <p:nvPr/>
            </p:nvSpPr>
            <p:spPr bwMode="auto">
              <a:xfrm rot="-5400000">
                <a:off x="518058" y="217011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3" name="Line 27"/>
              <p:cNvSpPr>
                <a:spLocks noChangeShapeType="1"/>
              </p:cNvSpPr>
              <p:nvPr/>
            </p:nvSpPr>
            <p:spPr bwMode="auto">
              <a:xfrm rot="-5400000">
                <a:off x="572033" y="274796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4" name="Line 28"/>
              <p:cNvSpPr>
                <a:spLocks noChangeShapeType="1"/>
              </p:cNvSpPr>
              <p:nvPr/>
            </p:nvSpPr>
            <p:spPr bwMode="auto">
              <a:xfrm rot="-5400000">
                <a:off x="1121308" y="24907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5" name="Line 29"/>
              <p:cNvSpPr>
                <a:spLocks noChangeShapeType="1"/>
              </p:cNvSpPr>
              <p:nvPr/>
            </p:nvSpPr>
            <p:spPr bwMode="auto">
              <a:xfrm rot="-5400000">
                <a:off x="1559458" y="1914525"/>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6" name="Line 30"/>
              <p:cNvSpPr>
                <a:spLocks noChangeShapeType="1"/>
              </p:cNvSpPr>
              <p:nvPr/>
            </p:nvSpPr>
            <p:spPr bwMode="auto">
              <a:xfrm rot="-5400000">
                <a:off x="1010977" y="1656556"/>
                <a:ext cx="0" cy="220663"/>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grpSp>
      </p:grpSp>
      <p:grpSp>
        <p:nvGrpSpPr>
          <p:cNvPr id="207" name="Group 206"/>
          <p:cNvGrpSpPr/>
          <p:nvPr/>
        </p:nvGrpSpPr>
        <p:grpSpPr>
          <a:xfrm>
            <a:off x="4706664" y="3121915"/>
            <a:ext cx="3417190" cy="1552160"/>
            <a:chOff x="4603179" y="542587"/>
            <a:chExt cx="4110184" cy="2225687"/>
          </a:xfrm>
        </p:grpSpPr>
        <p:sp>
          <p:nvSpPr>
            <p:cNvPr id="208" name="Rectangle 207"/>
            <p:cNvSpPr/>
            <p:nvPr/>
          </p:nvSpPr>
          <p:spPr>
            <a:xfrm>
              <a:off x="4603179" y="542587"/>
              <a:ext cx="4110184" cy="2225687"/>
            </a:xfrm>
            <a:prstGeom prst="rect">
              <a:avLst/>
            </a:prstGeom>
            <a:solidFill>
              <a:srgbClr val="3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9" name="TextBox 208"/>
            <p:cNvSpPr txBox="1"/>
            <p:nvPr/>
          </p:nvSpPr>
          <p:spPr>
            <a:xfrm>
              <a:off x="4853324" y="559416"/>
              <a:ext cx="3713566" cy="410816"/>
            </a:xfrm>
            <a:prstGeom prst="rect">
              <a:avLst/>
            </a:prstGeom>
            <a:noFill/>
          </p:spPr>
          <p:txBody>
            <a:bodyPr wrap="square" rtlCol="0">
              <a:spAutoFit/>
            </a:bodyPr>
            <a:lstStyle/>
            <a:p>
              <a:r>
                <a:rPr lang="en-GB" sz="2400" dirty="0">
                  <a:solidFill>
                    <a:prstClr val="black"/>
                  </a:solidFill>
                </a:rPr>
                <a:t>which brain area?</a:t>
              </a:r>
            </a:p>
          </p:txBody>
        </p:sp>
      </p:grpSp>
      <p:grpSp>
        <p:nvGrpSpPr>
          <p:cNvPr id="210" name="Group 209"/>
          <p:cNvGrpSpPr/>
          <p:nvPr/>
        </p:nvGrpSpPr>
        <p:grpSpPr>
          <a:xfrm>
            <a:off x="4658298" y="3668752"/>
            <a:ext cx="4192083" cy="763328"/>
            <a:chOff x="275686" y="2182067"/>
            <a:chExt cx="4192083" cy="763328"/>
          </a:xfrm>
        </p:grpSpPr>
        <p:sp>
          <p:nvSpPr>
            <p:cNvPr id="211" name="TextBox 210"/>
            <p:cNvSpPr txBox="1"/>
            <p:nvPr/>
          </p:nvSpPr>
          <p:spPr>
            <a:xfrm>
              <a:off x="754202" y="2318482"/>
              <a:ext cx="3713567" cy="461665"/>
            </a:xfrm>
            <a:prstGeom prst="rect">
              <a:avLst/>
            </a:prstGeom>
            <a:noFill/>
          </p:spPr>
          <p:txBody>
            <a:bodyPr wrap="square" rtlCol="0">
              <a:spAutoFit/>
            </a:bodyPr>
            <a:lstStyle/>
            <a:p>
              <a:r>
                <a:rPr lang="en-GB" sz="2400" b="1" dirty="0">
                  <a:solidFill>
                    <a:prstClr val="black"/>
                  </a:solidFill>
                </a:rPr>
                <a:t>Frontal? Parietal?</a:t>
              </a:r>
            </a:p>
          </p:txBody>
        </p:sp>
        <p:sp>
          <p:nvSpPr>
            <p:cNvPr id="212" name="Oval 211"/>
            <p:cNvSpPr/>
            <p:nvPr/>
          </p:nvSpPr>
          <p:spPr>
            <a:xfrm>
              <a:off x="275686" y="2182067"/>
              <a:ext cx="3287311" cy="76332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341" name="Text Box 88"/>
          <p:cNvSpPr txBox="1">
            <a:spLocks noChangeArrowheads="1"/>
          </p:cNvSpPr>
          <p:nvPr/>
        </p:nvSpPr>
        <p:spPr bwMode="auto">
          <a:xfrm>
            <a:off x="5161340" y="959130"/>
            <a:ext cx="230298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defRPr/>
            </a:pPr>
            <a:r>
              <a:rPr lang="en-US" sz="2000" kern="0" dirty="0" smtClean="0">
                <a:solidFill>
                  <a:srgbClr val="000000"/>
                </a:solidFill>
              </a:rPr>
              <a:t>to guide gaze</a:t>
            </a:r>
            <a:endParaRPr lang="en-US" sz="2000" kern="0" dirty="0">
              <a:solidFill>
                <a:srgbClr val="000000"/>
              </a:solidFill>
            </a:endParaRPr>
          </a:p>
        </p:txBody>
      </p:sp>
      <p:sp>
        <p:nvSpPr>
          <p:cNvPr id="113" name="Text Box 3"/>
          <p:cNvSpPr txBox="1">
            <a:spLocks noChangeArrowheads="1"/>
          </p:cNvSpPr>
          <p:nvPr/>
        </p:nvSpPr>
        <p:spPr bwMode="auto">
          <a:xfrm>
            <a:off x="874595" y="70154"/>
            <a:ext cx="4931391"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9pPr>
          </a:lstStyle>
          <a:p>
            <a:pPr defTabSz="457200" eaLnBrk="1" hangingPunct="1"/>
            <a:r>
              <a:rPr lang="en-GB" sz="2800" b="1" dirty="0" smtClean="0">
                <a:solidFill>
                  <a:srgbClr val="000000"/>
                </a:solidFill>
                <a:latin typeface="Arial" charset="0"/>
              </a:rPr>
              <a:t>Visual attentional selection:</a:t>
            </a:r>
            <a:endParaRPr lang="en-GB" sz="2800" b="1" dirty="0">
              <a:solidFill>
                <a:srgbClr val="000000"/>
              </a:solidFill>
              <a:latin typeface="Arial" charset="0"/>
            </a:endParaRPr>
          </a:p>
        </p:txBody>
      </p:sp>
    </p:spTree>
    <p:extLst>
      <p:ext uri="{BB962C8B-B14F-4D97-AF65-F5344CB8AC3E}">
        <p14:creationId xmlns:p14="http://schemas.microsoft.com/office/powerpoint/2010/main" val="10967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1"/>
                                        </p:tgtEl>
                                        <p:attrNameLst>
                                          <p:attrName>style.visibility</p:attrName>
                                        </p:attrNameLst>
                                      </p:cBhvr>
                                      <p:to>
                                        <p:strVal val="visible"/>
                                      </p:to>
                                    </p:set>
                                    <p:animEffect transition="in" filter="wipe(left)">
                                      <p:cBhvr>
                                        <p:cTn id="11" dur="500"/>
                                        <p:tgtEl>
                                          <p:spTgt spid="3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wipe(left)">
                                      <p:cBhvr>
                                        <p:cTn id="16" dur="500"/>
                                        <p:tgtEl>
                                          <p:spTgt spid="2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wipe(left)">
                                      <p:cBhvr>
                                        <p:cTn id="21"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 name="Group 246"/>
          <p:cNvGrpSpPr/>
          <p:nvPr/>
        </p:nvGrpSpPr>
        <p:grpSpPr>
          <a:xfrm>
            <a:off x="5690347" y="2549011"/>
            <a:ext cx="4877964" cy="4197291"/>
            <a:chOff x="6019530" y="1003124"/>
            <a:chExt cx="3044702" cy="2539622"/>
          </a:xfrm>
        </p:grpSpPr>
        <p:pic>
          <p:nvPicPr>
            <p:cNvPr id="248"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182" y="1110696"/>
              <a:ext cx="2432050"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9" name="Rectangle 248"/>
            <p:cNvSpPr/>
            <p:nvPr/>
          </p:nvSpPr>
          <p:spPr>
            <a:xfrm rot="2503115">
              <a:off x="6019530" y="1003124"/>
              <a:ext cx="1480540" cy="1704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sp>
        <p:nvSpPr>
          <p:cNvPr id="36" name="Rectangle 35"/>
          <p:cNvSpPr/>
          <p:nvPr/>
        </p:nvSpPr>
        <p:spPr>
          <a:xfrm>
            <a:off x="1613180" y="3751381"/>
            <a:ext cx="3423123" cy="2998694"/>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ounded Rectangle 36"/>
          <p:cNvSpPr>
            <a:spLocks noChangeAspect="1"/>
          </p:cNvSpPr>
          <p:nvPr/>
        </p:nvSpPr>
        <p:spPr bwMode="auto">
          <a:xfrm>
            <a:off x="3036952" y="3970288"/>
            <a:ext cx="1715614" cy="372003"/>
          </a:xfrm>
          <a:prstGeom prst="round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85000" lnSpcReduction="20000"/>
          </a:bodyPr>
          <a:lstStyle/>
          <a:p>
            <a:pPr eaLnBrk="0" fontAlgn="base" hangingPunct="0">
              <a:spcBef>
                <a:spcPct val="0"/>
              </a:spcBef>
              <a:spcAft>
                <a:spcPct val="0"/>
              </a:spcAft>
            </a:pPr>
            <a:endParaRPr lang="en-GB" sz="2400">
              <a:solidFill>
                <a:prstClr val="black"/>
              </a:solidFill>
              <a:latin typeface="Helvetica" charset="0"/>
            </a:endParaRPr>
          </a:p>
        </p:txBody>
      </p:sp>
      <p:grpSp>
        <p:nvGrpSpPr>
          <p:cNvPr id="38" name="Group 37"/>
          <p:cNvGrpSpPr/>
          <p:nvPr/>
        </p:nvGrpSpPr>
        <p:grpSpPr>
          <a:xfrm>
            <a:off x="1776510" y="4001957"/>
            <a:ext cx="3303307" cy="2349520"/>
            <a:chOff x="308801" y="2942316"/>
            <a:chExt cx="3303307" cy="2349520"/>
          </a:xfrm>
        </p:grpSpPr>
        <p:grpSp>
          <p:nvGrpSpPr>
            <p:cNvPr id="39" name="Group 38"/>
            <p:cNvGrpSpPr>
              <a:grpSpLocks noChangeAspect="1"/>
            </p:cNvGrpSpPr>
            <p:nvPr/>
          </p:nvGrpSpPr>
          <p:grpSpPr>
            <a:xfrm>
              <a:off x="308801" y="3592848"/>
              <a:ext cx="3195430" cy="1698988"/>
              <a:chOff x="228119" y="1367360"/>
              <a:chExt cx="4510888" cy="2398407"/>
            </a:xfrm>
          </p:grpSpPr>
          <p:grpSp>
            <p:nvGrpSpPr>
              <p:cNvPr id="41" name="Group 40"/>
              <p:cNvGrpSpPr>
                <a:grpSpLocks/>
              </p:cNvGrpSpPr>
              <p:nvPr/>
            </p:nvGrpSpPr>
            <p:grpSpPr bwMode="auto">
              <a:xfrm>
                <a:off x="876746" y="1884476"/>
                <a:ext cx="2739806" cy="1881291"/>
                <a:chOff x="3059832" y="2780928"/>
                <a:chExt cx="2952328" cy="1656184"/>
              </a:xfrm>
            </p:grpSpPr>
            <p:sp>
              <p:nvSpPr>
                <p:cNvPr id="43" name="Rectangle 1"/>
                <p:cNvSpPr>
                  <a:spLocks noChangeArrowheads="1"/>
                </p:cNvSpPr>
                <p:nvPr/>
              </p:nvSpPr>
              <p:spPr bwMode="auto">
                <a:xfrm>
                  <a:off x="3059832" y="2780928"/>
                  <a:ext cx="2952328" cy="1656184"/>
                </a:xfrm>
                <a:prstGeom prst="rect">
                  <a:avLst/>
                </a:prstGeom>
                <a:noFill/>
                <a:ln w="19050" cmpd="sng">
                  <a:solidFill>
                    <a:sysClr val="windowText" lastClr="000000"/>
                  </a:solidFill>
                  <a:round/>
                  <a:headEnd/>
                  <a:tailEnd/>
                </a:ln>
                <a:extLst>
                  <a:ext uri="{909E8E84-426E-40dd-AFC4-6F175D3DCCD1}">
                    <a14:hiddenFill xmlns="" xmlns:a14="http://schemas.microsoft.com/office/drawing/2010/main">
                      <a:solidFill>
                        <a:srgbClr val="FFFFFF"/>
                      </a:solidFill>
                    </a14:hiddenFill>
                  </a:ext>
                </a:extLst>
              </p:spPr>
              <p:txBody>
                <a:bodyPr>
                  <a:normAutofit/>
                </a:bodyPr>
                <a:lstStyle/>
                <a:p>
                  <a:pPr eaLnBrk="0" hangingPunct="0">
                    <a:defRPr/>
                  </a:pPr>
                  <a:endParaRPr lang="en-US" kern="0">
                    <a:solidFill>
                      <a:prstClr val="black"/>
                    </a:solidFill>
                  </a:endParaRPr>
                </a:p>
              </p:txBody>
            </p:sp>
            <p:cxnSp>
              <p:nvCxnSpPr>
                <p:cNvPr id="44" name="Straight Connector 13"/>
                <p:cNvCxnSpPr>
                  <a:cxnSpLocks noChangeShapeType="1"/>
                </p:cNvCxnSpPr>
                <p:nvPr/>
              </p:nvCxnSpPr>
              <p:spPr bwMode="auto">
                <a:xfrm>
                  <a:off x="5364088" y="414908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5" name="Straight Connector 14"/>
                <p:cNvCxnSpPr>
                  <a:cxnSpLocks noChangeShapeType="1"/>
                </p:cNvCxnSpPr>
                <p:nvPr/>
              </p:nvCxnSpPr>
              <p:spPr bwMode="auto">
                <a:xfrm>
                  <a:off x="5220072"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6" name="Straight Connector 15"/>
                <p:cNvCxnSpPr>
                  <a:cxnSpLocks noChangeShapeType="1"/>
                </p:cNvCxnSpPr>
                <p:nvPr/>
              </p:nvCxnSpPr>
              <p:spPr bwMode="auto">
                <a:xfrm>
                  <a:off x="5292080" y="3212976"/>
                  <a:ext cx="216024" cy="216024"/>
                </a:xfrm>
                <a:prstGeom prst="line">
                  <a:avLst/>
                </a:prstGeom>
                <a:noFill/>
                <a:ln w="76200" cmpd="sng">
                  <a:solidFill>
                    <a:srgbClr val="FF0000"/>
                  </a:solidFill>
                  <a:round/>
                  <a:headEnd/>
                  <a:tailEnd/>
                </a:ln>
                <a:extLst>
                  <a:ext uri="{909E8E84-426E-40dd-AFC4-6F175D3DCCD1}">
                    <a14:hiddenFill xmlns="" xmlns:a14="http://schemas.microsoft.com/office/drawing/2010/main">
                      <a:noFill/>
                    </a14:hiddenFill>
                  </a:ext>
                </a:extLst>
              </p:spPr>
            </p:cxnSp>
            <p:cxnSp>
              <p:nvCxnSpPr>
                <p:cNvPr id="47" name="Straight Connector 16"/>
                <p:cNvCxnSpPr>
                  <a:cxnSpLocks noChangeShapeType="1"/>
                </p:cNvCxnSpPr>
                <p:nvPr/>
              </p:nvCxnSpPr>
              <p:spPr bwMode="auto">
                <a:xfrm rot="5400000">
                  <a:off x="3563888" y="342900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8" name="Straight Connector 17"/>
                <p:cNvCxnSpPr>
                  <a:cxnSpLocks noChangeShapeType="1"/>
                </p:cNvCxnSpPr>
                <p:nvPr/>
              </p:nvCxnSpPr>
              <p:spPr bwMode="auto">
                <a:xfrm>
                  <a:off x="4148336"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49" name="Straight Connector 18"/>
                <p:cNvCxnSpPr>
                  <a:cxnSpLocks noChangeShapeType="1"/>
                </p:cNvCxnSpPr>
                <p:nvPr/>
              </p:nvCxnSpPr>
              <p:spPr bwMode="auto">
                <a:xfrm>
                  <a:off x="4300736" y="393305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0" name="Straight Connector 19"/>
                <p:cNvCxnSpPr>
                  <a:cxnSpLocks noChangeShapeType="1"/>
                </p:cNvCxnSpPr>
                <p:nvPr/>
              </p:nvCxnSpPr>
              <p:spPr bwMode="auto">
                <a:xfrm>
                  <a:off x="4453136" y="357301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1" name="Straight Connector 20"/>
                <p:cNvCxnSpPr>
                  <a:cxnSpLocks noChangeShapeType="1"/>
                </p:cNvCxnSpPr>
                <p:nvPr/>
              </p:nvCxnSpPr>
              <p:spPr bwMode="auto">
                <a:xfrm>
                  <a:off x="4644008" y="328498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2" name="Straight Connector 21"/>
                <p:cNvCxnSpPr>
                  <a:cxnSpLocks noChangeShapeType="1"/>
                </p:cNvCxnSpPr>
                <p:nvPr/>
              </p:nvCxnSpPr>
              <p:spPr bwMode="auto">
                <a:xfrm>
                  <a:off x="4860032"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3" name="Straight Connector 22"/>
                <p:cNvCxnSpPr>
                  <a:cxnSpLocks noChangeShapeType="1"/>
                </p:cNvCxnSpPr>
                <p:nvPr/>
              </p:nvCxnSpPr>
              <p:spPr bwMode="auto">
                <a:xfrm>
                  <a:off x="4716016"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4" name="Straight Connector 23"/>
                <p:cNvCxnSpPr>
                  <a:cxnSpLocks noChangeShapeType="1"/>
                </p:cNvCxnSpPr>
                <p:nvPr/>
              </p:nvCxnSpPr>
              <p:spPr bwMode="auto">
                <a:xfrm>
                  <a:off x="4860032"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5" name="Straight Connector 24"/>
                <p:cNvCxnSpPr>
                  <a:cxnSpLocks noChangeShapeType="1"/>
                </p:cNvCxnSpPr>
                <p:nvPr/>
              </p:nvCxnSpPr>
              <p:spPr bwMode="auto">
                <a:xfrm>
                  <a:off x="3203848"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6" name="Straight Connector 25"/>
                <p:cNvCxnSpPr>
                  <a:cxnSpLocks noChangeShapeType="1"/>
                </p:cNvCxnSpPr>
                <p:nvPr/>
              </p:nvCxnSpPr>
              <p:spPr bwMode="auto">
                <a:xfrm>
                  <a:off x="3275856"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7" name="Straight Connector 26"/>
                <p:cNvCxnSpPr>
                  <a:cxnSpLocks noChangeShapeType="1"/>
                </p:cNvCxnSpPr>
                <p:nvPr/>
              </p:nvCxnSpPr>
              <p:spPr bwMode="auto">
                <a:xfrm>
                  <a:off x="3635896" y="378904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8" name="Straight Connector 27"/>
                <p:cNvCxnSpPr>
                  <a:cxnSpLocks noChangeShapeType="1"/>
                </p:cNvCxnSpPr>
                <p:nvPr/>
              </p:nvCxnSpPr>
              <p:spPr bwMode="auto">
                <a:xfrm>
                  <a:off x="3203848" y="371703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59" name="Straight Connector 28"/>
                <p:cNvCxnSpPr>
                  <a:cxnSpLocks noChangeShapeType="1"/>
                </p:cNvCxnSpPr>
                <p:nvPr/>
              </p:nvCxnSpPr>
              <p:spPr bwMode="auto">
                <a:xfrm>
                  <a:off x="5220072" y="3501008"/>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0" name="Straight Connector 29"/>
                <p:cNvCxnSpPr>
                  <a:cxnSpLocks noChangeShapeType="1"/>
                </p:cNvCxnSpPr>
                <p:nvPr/>
              </p:nvCxnSpPr>
              <p:spPr bwMode="auto">
                <a:xfrm>
                  <a:off x="3635896" y="299695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1" name="Straight Connector 30"/>
                <p:cNvCxnSpPr>
                  <a:cxnSpLocks noChangeShapeType="1"/>
                </p:cNvCxnSpPr>
                <p:nvPr/>
              </p:nvCxnSpPr>
              <p:spPr bwMode="auto">
                <a:xfrm>
                  <a:off x="3131840"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2" name="Straight Connector 31"/>
                <p:cNvCxnSpPr>
                  <a:cxnSpLocks noChangeShapeType="1"/>
                </p:cNvCxnSpPr>
                <p:nvPr/>
              </p:nvCxnSpPr>
              <p:spPr bwMode="auto">
                <a:xfrm>
                  <a:off x="5508104" y="306896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3" name="Straight Connector 32"/>
                <p:cNvCxnSpPr>
                  <a:cxnSpLocks noChangeShapeType="1"/>
                </p:cNvCxnSpPr>
                <p:nvPr/>
              </p:nvCxnSpPr>
              <p:spPr bwMode="auto">
                <a:xfrm>
                  <a:off x="5580112" y="3861048"/>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4" name="Straight Connector 33"/>
                <p:cNvCxnSpPr>
                  <a:cxnSpLocks noChangeShapeType="1"/>
                </p:cNvCxnSpPr>
                <p:nvPr/>
              </p:nvCxnSpPr>
              <p:spPr bwMode="auto">
                <a:xfrm>
                  <a:off x="565212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5" name="Straight Connector 34"/>
                <p:cNvCxnSpPr>
                  <a:cxnSpLocks noChangeShapeType="1"/>
                </p:cNvCxnSpPr>
                <p:nvPr/>
              </p:nvCxnSpPr>
              <p:spPr bwMode="auto">
                <a:xfrm>
                  <a:off x="4932040"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6" name="Straight Connector 35"/>
                <p:cNvCxnSpPr>
                  <a:cxnSpLocks noChangeShapeType="1"/>
                </p:cNvCxnSpPr>
                <p:nvPr/>
              </p:nvCxnSpPr>
              <p:spPr bwMode="auto">
                <a:xfrm>
                  <a:off x="4067944"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7" name="Straight Connector 36"/>
                <p:cNvCxnSpPr>
                  <a:cxnSpLocks noChangeShapeType="1"/>
                </p:cNvCxnSpPr>
                <p:nvPr/>
              </p:nvCxnSpPr>
              <p:spPr bwMode="auto">
                <a:xfrm>
                  <a:off x="421196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8" name="Straight Connector 38"/>
                <p:cNvCxnSpPr>
                  <a:cxnSpLocks noChangeShapeType="1"/>
                </p:cNvCxnSpPr>
                <p:nvPr/>
              </p:nvCxnSpPr>
              <p:spPr bwMode="auto">
                <a:xfrm>
                  <a:off x="3491880" y="400506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69" name="Straight Connector 39"/>
                <p:cNvCxnSpPr>
                  <a:cxnSpLocks noChangeShapeType="1"/>
                </p:cNvCxnSpPr>
                <p:nvPr/>
              </p:nvCxnSpPr>
              <p:spPr bwMode="auto">
                <a:xfrm>
                  <a:off x="3851920"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0" name="Straight Connector 40"/>
                <p:cNvCxnSpPr>
                  <a:cxnSpLocks noChangeShapeType="1"/>
                </p:cNvCxnSpPr>
                <p:nvPr/>
              </p:nvCxnSpPr>
              <p:spPr bwMode="auto">
                <a:xfrm>
                  <a:off x="3923928"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1" name="Straight Connector 41"/>
                <p:cNvCxnSpPr>
                  <a:cxnSpLocks noChangeShapeType="1"/>
                </p:cNvCxnSpPr>
                <p:nvPr/>
              </p:nvCxnSpPr>
              <p:spPr bwMode="auto">
                <a:xfrm>
                  <a:off x="5732512"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2" name="Straight Connector 42"/>
                <p:cNvCxnSpPr>
                  <a:cxnSpLocks noChangeShapeType="1"/>
                </p:cNvCxnSpPr>
                <p:nvPr/>
              </p:nvCxnSpPr>
              <p:spPr bwMode="auto">
                <a:xfrm>
                  <a:off x="5148064"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3" name="Straight Connector 43"/>
                <p:cNvCxnSpPr>
                  <a:cxnSpLocks noChangeShapeType="1"/>
                </p:cNvCxnSpPr>
                <p:nvPr/>
              </p:nvCxnSpPr>
              <p:spPr bwMode="auto">
                <a:xfrm>
                  <a:off x="4283968"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4" name="Straight Connector 44"/>
                <p:cNvCxnSpPr>
                  <a:cxnSpLocks noChangeShapeType="1"/>
                </p:cNvCxnSpPr>
                <p:nvPr/>
              </p:nvCxnSpPr>
              <p:spPr bwMode="auto">
                <a:xfrm>
                  <a:off x="4508376" y="285293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5" name="Straight Connector 45"/>
                <p:cNvCxnSpPr>
                  <a:cxnSpLocks noChangeShapeType="1"/>
                </p:cNvCxnSpPr>
                <p:nvPr/>
              </p:nvCxnSpPr>
              <p:spPr bwMode="auto">
                <a:xfrm>
                  <a:off x="3851920" y="292494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6" name="Straight Connector 46"/>
                <p:cNvCxnSpPr>
                  <a:cxnSpLocks noChangeShapeType="1"/>
                </p:cNvCxnSpPr>
                <p:nvPr/>
              </p:nvCxnSpPr>
              <p:spPr bwMode="auto">
                <a:xfrm>
                  <a:off x="3347864" y="3212976"/>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7" name="Straight Connector 47"/>
                <p:cNvCxnSpPr>
                  <a:cxnSpLocks noChangeShapeType="1"/>
                </p:cNvCxnSpPr>
                <p:nvPr/>
              </p:nvCxnSpPr>
              <p:spPr bwMode="auto">
                <a:xfrm>
                  <a:off x="4644008" y="407707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8" name="Straight Connector 48"/>
                <p:cNvCxnSpPr>
                  <a:cxnSpLocks noChangeShapeType="1"/>
                </p:cNvCxnSpPr>
                <p:nvPr/>
              </p:nvCxnSpPr>
              <p:spPr bwMode="auto">
                <a:xfrm>
                  <a:off x="4860032" y="3645024"/>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79" name="Straight Connector 49"/>
                <p:cNvCxnSpPr>
                  <a:cxnSpLocks noChangeShapeType="1"/>
                </p:cNvCxnSpPr>
                <p:nvPr/>
              </p:nvCxnSpPr>
              <p:spPr bwMode="auto">
                <a:xfrm>
                  <a:off x="5652120" y="3356992"/>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cxnSp>
              <p:nvCxnSpPr>
                <p:cNvPr id="80" name="Straight Connector 50"/>
                <p:cNvCxnSpPr>
                  <a:cxnSpLocks noChangeShapeType="1"/>
                </p:cNvCxnSpPr>
                <p:nvPr/>
              </p:nvCxnSpPr>
              <p:spPr bwMode="auto">
                <a:xfrm>
                  <a:off x="3851920" y="4149080"/>
                  <a:ext cx="216024" cy="216024"/>
                </a:xfrm>
                <a:prstGeom prst="line">
                  <a:avLst/>
                </a:prstGeom>
                <a:noFill/>
                <a:ln w="76200" cmpd="sng">
                  <a:solidFill>
                    <a:sysClr val="windowText" lastClr="000000"/>
                  </a:solidFill>
                  <a:round/>
                  <a:headEnd/>
                  <a:tailEnd/>
                </a:ln>
                <a:extLst>
                  <a:ext uri="{909E8E84-426E-40dd-AFC4-6F175D3DCCD1}">
                    <a14:hiddenFill xmlns="" xmlns:a14="http://schemas.microsoft.com/office/drawing/2010/main">
                      <a:noFill/>
                    </a14:hiddenFill>
                  </a:ext>
                </a:extLst>
              </p:spPr>
            </p:cxnSp>
          </p:grpSp>
          <p:sp>
            <p:nvSpPr>
              <p:cNvPr id="42" name="TextBox 41"/>
              <p:cNvSpPr txBox="1"/>
              <p:nvPr/>
            </p:nvSpPr>
            <p:spPr>
              <a:xfrm>
                <a:off x="228119" y="1367360"/>
                <a:ext cx="4510888" cy="461665"/>
              </a:xfrm>
              <a:prstGeom prst="rect">
                <a:avLst/>
              </a:prstGeom>
              <a:noFill/>
            </p:spPr>
            <p:txBody>
              <a:bodyPr wrap="square" rtlCol="0">
                <a:normAutofit fontScale="70000" lnSpcReduction="20000"/>
              </a:bodyPr>
              <a:lstStyle/>
              <a:p>
                <a:pPr>
                  <a:defRPr/>
                </a:pPr>
                <a:r>
                  <a:rPr lang="en-GB" sz="2400" kern="0" dirty="0">
                    <a:solidFill>
                      <a:prstClr val="black"/>
                    </a:solidFill>
                  </a:rPr>
                  <a:t>Task: find a uniquely oriented bar</a:t>
                </a:r>
              </a:p>
            </p:txBody>
          </p:sp>
        </p:grpSp>
        <p:sp>
          <p:nvSpPr>
            <p:cNvPr id="40" name="TextBox 39"/>
            <p:cNvSpPr txBox="1">
              <a:spLocks noChangeAspect="1"/>
            </p:cNvSpPr>
            <p:nvPr/>
          </p:nvSpPr>
          <p:spPr>
            <a:xfrm>
              <a:off x="433320" y="2942316"/>
              <a:ext cx="3178788" cy="327035"/>
            </a:xfrm>
            <a:prstGeom prst="rect">
              <a:avLst/>
            </a:prstGeom>
            <a:noFill/>
          </p:spPr>
          <p:txBody>
            <a:bodyPr wrap="square" rtlCol="0">
              <a:normAutofit fontScale="62500" lnSpcReduction="20000"/>
            </a:bodyPr>
            <a:lstStyle/>
            <a:p>
              <a:r>
                <a:rPr lang="en-GB" sz="2400" b="1" dirty="0">
                  <a:solidFill>
                    <a:srgbClr val="FF0000"/>
                  </a:solidFill>
                </a:rPr>
                <a:t>top-down</a:t>
              </a:r>
              <a:r>
                <a:rPr lang="en-GB" sz="2400" dirty="0">
                  <a:solidFill>
                    <a:prstClr val="black"/>
                  </a:solidFill>
                </a:rPr>
                <a:t> vs. </a:t>
              </a:r>
              <a:r>
                <a:rPr lang="en-GB" sz="2400" b="1" dirty="0">
                  <a:solidFill>
                    <a:srgbClr val="FF0000"/>
                  </a:solidFill>
                </a:rPr>
                <a:t>bottom-up</a:t>
              </a:r>
              <a:r>
                <a:rPr lang="en-GB" sz="2400" dirty="0">
                  <a:solidFill>
                    <a:prstClr val="black"/>
                  </a:solidFill>
                </a:rPr>
                <a:t> selection </a:t>
              </a:r>
            </a:p>
          </p:txBody>
        </p:sp>
      </p:grpSp>
      <p:grpSp>
        <p:nvGrpSpPr>
          <p:cNvPr id="81" name="Group 80"/>
          <p:cNvGrpSpPr>
            <a:grpSpLocks noChangeAspect="1"/>
          </p:cNvGrpSpPr>
          <p:nvPr/>
        </p:nvGrpSpPr>
        <p:grpSpPr>
          <a:xfrm>
            <a:off x="2740928" y="5515292"/>
            <a:ext cx="1023297" cy="1222575"/>
            <a:chOff x="4414276" y="3669708"/>
            <a:chExt cx="2087563" cy="1619855"/>
          </a:xfrm>
        </p:grpSpPr>
        <p:grpSp>
          <p:nvGrpSpPr>
            <p:cNvPr id="82" name="Group 4"/>
            <p:cNvGrpSpPr>
              <a:grpSpLocks/>
            </p:cNvGrpSpPr>
            <p:nvPr/>
          </p:nvGrpSpPr>
          <p:grpSpPr bwMode="auto">
            <a:xfrm>
              <a:off x="4414276" y="4856176"/>
              <a:ext cx="936625" cy="433387"/>
              <a:chOff x="2627784" y="5517232"/>
              <a:chExt cx="936104" cy="432048"/>
            </a:xfrm>
          </p:grpSpPr>
          <p:sp>
            <p:nvSpPr>
              <p:cNvPr id="87" name="Oval 1"/>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ormAutofit fontScale="62500" lnSpcReduction="20000"/>
              </a:bodyPr>
              <a:lstStyle/>
              <a:p>
                <a:pPr defTabSz="457200" eaLnBrk="0" hangingPunct="0"/>
                <a:endParaRPr lang="en-US">
                  <a:solidFill>
                    <a:prstClr val="black"/>
                  </a:solidFill>
                </a:endParaRPr>
              </a:p>
            </p:txBody>
          </p:sp>
          <p:sp>
            <p:nvSpPr>
              <p:cNvPr id="88" name="Oval 3"/>
              <p:cNvSpPr>
                <a:spLocks noChangeArrowheads="1"/>
              </p:cNvSpPr>
              <p:nvPr/>
            </p:nvSpPr>
            <p:spPr bwMode="auto">
              <a:xfrm>
                <a:off x="3087452" y="5580506"/>
                <a:ext cx="288031" cy="288032"/>
              </a:xfrm>
              <a:prstGeom prst="ellipse">
                <a:avLst/>
              </a:prstGeom>
              <a:solidFill>
                <a:schemeClr val="tx1"/>
              </a:solidFill>
              <a:ln w="9525">
                <a:solidFill>
                  <a:schemeClr val="tx1"/>
                </a:solidFill>
                <a:round/>
                <a:headEnd/>
                <a:tailEnd/>
              </a:ln>
            </p:spPr>
            <p:txBody>
              <a:bodyPr>
                <a:normAutofit fontScale="25000" lnSpcReduction="20000"/>
              </a:bodyPr>
              <a:lstStyle/>
              <a:p>
                <a:pPr defTabSz="457200" eaLnBrk="0" hangingPunct="0"/>
                <a:endParaRPr lang="en-US">
                  <a:solidFill>
                    <a:prstClr val="black"/>
                  </a:solidFill>
                </a:endParaRPr>
              </a:p>
            </p:txBody>
          </p:sp>
        </p:grpSp>
        <p:grpSp>
          <p:nvGrpSpPr>
            <p:cNvPr id="83" name="Group 97"/>
            <p:cNvGrpSpPr>
              <a:grpSpLocks/>
            </p:cNvGrpSpPr>
            <p:nvPr/>
          </p:nvGrpSpPr>
          <p:grpSpPr bwMode="auto">
            <a:xfrm>
              <a:off x="5566801" y="4856176"/>
              <a:ext cx="935038" cy="433387"/>
              <a:chOff x="2627784" y="5517232"/>
              <a:chExt cx="936104" cy="432048"/>
            </a:xfrm>
          </p:grpSpPr>
          <p:sp>
            <p:nvSpPr>
              <p:cNvPr id="85" name="Oval 98"/>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ormAutofit fontScale="62500" lnSpcReduction="20000"/>
              </a:bodyPr>
              <a:lstStyle/>
              <a:p>
                <a:pPr defTabSz="457200" eaLnBrk="0" hangingPunct="0"/>
                <a:endParaRPr lang="en-US">
                  <a:solidFill>
                    <a:prstClr val="black"/>
                  </a:solidFill>
                </a:endParaRPr>
              </a:p>
            </p:txBody>
          </p:sp>
          <p:sp>
            <p:nvSpPr>
              <p:cNvPr id="86" name="Oval 99"/>
              <p:cNvSpPr>
                <a:spLocks noChangeArrowheads="1"/>
              </p:cNvSpPr>
              <p:nvPr/>
            </p:nvSpPr>
            <p:spPr bwMode="auto">
              <a:xfrm>
                <a:off x="3046213" y="5553121"/>
                <a:ext cx="288032" cy="288032"/>
              </a:xfrm>
              <a:prstGeom prst="ellipse">
                <a:avLst/>
              </a:prstGeom>
              <a:solidFill>
                <a:schemeClr val="tx1"/>
              </a:solidFill>
              <a:ln w="9525">
                <a:solidFill>
                  <a:schemeClr val="tx1"/>
                </a:solidFill>
                <a:round/>
                <a:headEnd/>
                <a:tailEnd/>
              </a:ln>
            </p:spPr>
            <p:txBody>
              <a:bodyPr>
                <a:normAutofit fontScale="25000" lnSpcReduction="20000"/>
              </a:bodyPr>
              <a:lstStyle/>
              <a:p>
                <a:pPr defTabSz="457200" eaLnBrk="0" hangingPunct="0"/>
                <a:endParaRPr lang="en-US">
                  <a:solidFill>
                    <a:prstClr val="black"/>
                  </a:solidFill>
                </a:endParaRPr>
              </a:p>
            </p:txBody>
          </p:sp>
        </p:grpSp>
        <p:cxnSp>
          <p:nvCxnSpPr>
            <p:cNvPr id="84" name="Straight Arrow Connector 83"/>
            <p:cNvCxnSpPr/>
            <p:nvPr/>
          </p:nvCxnSpPr>
          <p:spPr bwMode="auto">
            <a:xfrm flipV="1">
              <a:off x="5638238" y="3669708"/>
              <a:ext cx="796075" cy="1115032"/>
            </a:xfrm>
            <a:prstGeom prst="straightConnector1">
              <a:avLst/>
            </a:prstGeom>
            <a:ln w="5715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cxnSp>
        <p:nvCxnSpPr>
          <p:cNvPr id="89" name="Straight Arrow Connector 88"/>
          <p:cNvCxnSpPr/>
          <p:nvPr/>
        </p:nvCxnSpPr>
        <p:spPr bwMode="auto">
          <a:xfrm flipH="1">
            <a:off x="2675255" y="5443061"/>
            <a:ext cx="964905" cy="204802"/>
          </a:xfrm>
          <a:prstGeom prst="straightConnector1">
            <a:avLst/>
          </a:prstGeom>
          <a:ln w="5715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nvGrpSpPr>
          <p:cNvPr id="3" name="Group 2"/>
          <p:cNvGrpSpPr/>
          <p:nvPr/>
        </p:nvGrpSpPr>
        <p:grpSpPr>
          <a:xfrm>
            <a:off x="1822984" y="819338"/>
            <a:ext cx="3772299" cy="2034083"/>
            <a:chOff x="1822984" y="819338"/>
            <a:chExt cx="3772299" cy="2034083"/>
          </a:xfrm>
        </p:grpSpPr>
        <p:sp>
          <p:nvSpPr>
            <p:cNvPr id="162"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defRPr/>
              </a:pPr>
              <a:r>
                <a:rPr lang="en-GB" sz="2000" kern="0">
                  <a:solidFill>
                    <a:srgbClr val="000000"/>
                  </a:solidFill>
                </a:rPr>
                <a:t>Retina inputs</a:t>
              </a:r>
              <a:endParaRPr lang="en-US" sz="2000" kern="0">
                <a:solidFill>
                  <a:srgbClr val="000000"/>
                </a:solidFill>
              </a:endParaRPr>
            </a:p>
          </p:txBody>
        </p:sp>
        <p:grpSp>
          <p:nvGrpSpPr>
            <p:cNvPr id="163" name="Group 67"/>
            <p:cNvGrpSpPr>
              <a:grpSpLocks/>
            </p:cNvGrpSpPr>
            <p:nvPr/>
          </p:nvGrpSpPr>
          <p:grpSpPr bwMode="auto">
            <a:xfrm>
              <a:off x="4017308" y="1521047"/>
              <a:ext cx="1577975" cy="1332374"/>
              <a:chOff x="4105" y="1071"/>
              <a:chExt cx="1440" cy="1440"/>
            </a:xfrm>
          </p:grpSpPr>
          <p:sp>
            <p:nvSpPr>
              <p:cNvPr id="164" name="Rectangle 68"/>
              <p:cNvSpPr>
                <a:spLocks noChangeArrowheads="1"/>
              </p:cNvSpPr>
              <p:nvPr/>
            </p:nvSpPr>
            <p:spPr bwMode="auto">
              <a:xfrm>
                <a:off x="4105" y="1071"/>
                <a:ext cx="1440" cy="1440"/>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5" name="Oval 69"/>
              <p:cNvSpPr>
                <a:spLocks noChangeArrowheads="1"/>
              </p:cNvSpPr>
              <p:nvPr/>
            </p:nvSpPr>
            <p:spPr bwMode="auto">
              <a:xfrm>
                <a:off x="4559" y="1343"/>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6" name="Oval 70"/>
              <p:cNvSpPr>
                <a:spLocks noChangeArrowheads="1"/>
              </p:cNvSpPr>
              <p:nvPr/>
            </p:nvSpPr>
            <p:spPr bwMode="auto">
              <a:xfrm>
                <a:off x="4650" y="1162"/>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7" name="Oval 71"/>
              <p:cNvSpPr>
                <a:spLocks noChangeArrowheads="1"/>
              </p:cNvSpPr>
              <p:nvPr/>
            </p:nvSpPr>
            <p:spPr bwMode="auto">
              <a:xfrm>
                <a:off x="4287" y="1207"/>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8" name="Oval 72"/>
              <p:cNvSpPr>
                <a:spLocks noChangeArrowheads="1"/>
              </p:cNvSpPr>
              <p:nvPr/>
            </p:nvSpPr>
            <p:spPr bwMode="auto">
              <a:xfrm>
                <a:off x="4922" y="1298"/>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69" name="Oval 73"/>
              <p:cNvSpPr>
                <a:spLocks noChangeArrowheads="1"/>
              </p:cNvSpPr>
              <p:nvPr/>
            </p:nvSpPr>
            <p:spPr bwMode="auto">
              <a:xfrm>
                <a:off x="5149" y="1343"/>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0" name="Oval 74"/>
              <p:cNvSpPr>
                <a:spLocks noChangeArrowheads="1"/>
              </p:cNvSpPr>
              <p:nvPr/>
            </p:nvSpPr>
            <p:spPr bwMode="auto">
              <a:xfrm>
                <a:off x="4967" y="1525"/>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1" name="Oval 75"/>
              <p:cNvSpPr>
                <a:spLocks noChangeArrowheads="1"/>
              </p:cNvSpPr>
              <p:nvPr/>
            </p:nvSpPr>
            <p:spPr bwMode="auto">
              <a:xfrm>
                <a:off x="4241" y="1525"/>
                <a:ext cx="137" cy="136"/>
              </a:xfrm>
              <a:prstGeom prst="ellipse">
                <a:avLst/>
              </a:prstGeom>
              <a:solidFill>
                <a:srgbClr val="00CC99"/>
              </a:solidFill>
              <a:ln w="9525">
                <a:solidFill>
                  <a:srgbClr val="000000"/>
                </a:solidFill>
                <a:round/>
                <a:headEnd/>
                <a:tailEnd/>
              </a:ln>
            </p:spPr>
            <p:txBody>
              <a:bodyPr wrap="none" anchor="ctr"/>
              <a:lstStyle/>
              <a:p>
                <a:pPr algn="ctr" eaLnBrk="0" fontAlgn="base" hangingPunct="0">
                  <a:spcBef>
                    <a:spcPct val="0"/>
                  </a:spcBef>
                  <a:spcAft>
                    <a:spcPct val="0"/>
                  </a:spcAft>
                  <a:defRPr/>
                </a:pPr>
                <a:endParaRPr lang="en-GB" sz="2400" b="1" kern="0">
                  <a:solidFill>
                    <a:srgbClr val="000000"/>
                  </a:solidFill>
                  <a:latin typeface="Helvetica" charset="0"/>
                  <a:ea typeface="ＭＳ Ｐゴシック" charset="0"/>
                  <a:cs typeface="ＭＳ Ｐゴシック" charset="0"/>
                </a:endParaRPr>
              </a:p>
            </p:txBody>
          </p:sp>
          <p:sp>
            <p:nvSpPr>
              <p:cNvPr id="172" name="Oval 76"/>
              <p:cNvSpPr>
                <a:spLocks noChangeArrowheads="1"/>
              </p:cNvSpPr>
              <p:nvPr/>
            </p:nvSpPr>
            <p:spPr bwMode="auto">
              <a:xfrm>
                <a:off x="4468" y="1570"/>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3" name="Oval 77"/>
              <p:cNvSpPr>
                <a:spLocks noChangeArrowheads="1"/>
              </p:cNvSpPr>
              <p:nvPr/>
            </p:nvSpPr>
            <p:spPr bwMode="auto">
              <a:xfrm>
                <a:off x="4740" y="1797"/>
                <a:ext cx="137" cy="136"/>
              </a:xfrm>
              <a:prstGeom prst="ellipse">
                <a:avLst/>
              </a:prstGeom>
              <a:solidFill>
                <a:srgbClr val="00CC99"/>
              </a:solidFill>
              <a:ln w="9525">
                <a:solidFill>
                  <a:srgbClr val="000000"/>
                </a:solidFill>
                <a:round/>
                <a:headEnd/>
                <a:tailEnd/>
              </a:ln>
            </p:spPr>
            <p:txBody>
              <a:bodyPr wrap="none" anchor="ctr"/>
              <a:lstStyle/>
              <a:p>
                <a:pPr algn="ctr" eaLnBrk="0" fontAlgn="base" hangingPunct="0">
                  <a:spcBef>
                    <a:spcPct val="0"/>
                  </a:spcBef>
                  <a:spcAft>
                    <a:spcPct val="0"/>
                  </a:spcAft>
                  <a:defRPr/>
                </a:pPr>
                <a:endParaRPr lang="en-GB" sz="2400" b="1" kern="0">
                  <a:solidFill>
                    <a:srgbClr val="000000"/>
                  </a:solidFill>
                  <a:latin typeface="Helvetica" charset="0"/>
                  <a:ea typeface="ＭＳ Ｐゴシック" charset="0"/>
                  <a:cs typeface="ＭＳ Ｐゴシック" charset="0"/>
                </a:endParaRPr>
              </a:p>
            </p:txBody>
          </p:sp>
          <p:sp>
            <p:nvSpPr>
              <p:cNvPr id="174" name="Oval 78"/>
              <p:cNvSpPr>
                <a:spLocks noChangeArrowheads="1"/>
              </p:cNvSpPr>
              <p:nvPr/>
            </p:nvSpPr>
            <p:spPr bwMode="auto">
              <a:xfrm>
                <a:off x="4922" y="1887"/>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5" name="Oval 79"/>
              <p:cNvSpPr>
                <a:spLocks noChangeArrowheads="1"/>
              </p:cNvSpPr>
              <p:nvPr/>
            </p:nvSpPr>
            <p:spPr bwMode="auto">
              <a:xfrm>
                <a:off x="5149" y="1751"/>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6" name="Oval 80"/>
              <p:cNvSpPr>
                <a:spLocks noChangeArrowheads="1"/>
              </p:cNvSpPr>
              <p:nvPr/>
            </p:nvSpPr>
            <p:spPr bwMode="auto">
              <a:xfrm>
                <a:off x="5103" y="2069"/>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7" name="Oval 81"/>
              <p:cNvSpPr>
                <a:spLocks noChangeArrowheads="1"/>
              </p:cNvSpPr>
              <p:nvPr/>
            </p:nvSpPr>
            <p:spPr bwMode="auto">
              <a:xfrm>
                <a:off x="4695" y="2250"/>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8" name="Oval 82"/>
              <p:cNvSpPr>
                <a:spLocks noChangeArrowheads="1"/>
              </p:cNvSpPr>
              <p:nvPr/>
            </p:nvSpPr>
            <p:spPr bwMode="auto">
              <a:xfrm>
                <a:off x="4468" y="1842"/>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79" name="Oval 83"/>
              <p:cNvSpPr>
                <a:spLocks noChangeArrowheads="1"/>
              </p:cNvSpPr>
              <p:nvPr/>
            </p:nvSpPr>
            <p:spPr bwMode="auto">
              <a:xfrm>
                <a:off x="4287" y="1978"/>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0" name="Oval 84"/>
              <p:cNvSpPr>
                <a:spLocks noChangeArrowheads="1"/>
              </p:cNvSpPr>
              <p:nvPr/>
            </p:nvSpPr>
            <p:spPr bwMode="auto">
              <a:xfrm>
                <a:off x="4287" y="2114"/>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1" name="Oval 85"/>
              <p:cNvSpPr>
                <a:spLocks noChangeArrowheads="1"/>
              </p:cNvSpPr>
              <p:nvPr/>
            </p:nvSpPr>
            <p:spPr bwMode="auto">
              <a:xfrm>
                <a:off x="4650" y="2069"/>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2" name="Oval 86"/>
              <p:cNvSpPr>
                <a:spLocks noChangeArrowheads="1"/>
              </p:cNvSpPr>
              <p:nvPr/>
            </p:nvSpPr>
            <p:spPr bwMode="auto">
              <a:xfrm>
                <a:off x="5103" y="2250"/>
                <a:ext cx="137" cy="136"/>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3" name="Oval 87"/>
              <p:cNvSpPr>
                <a:spLocks noChangeArrowheads="1"/>
              </p:cNvSpPr>
              <p:nvPr/>
            </p:nvSpPr>
            <p:spPr bwMode="auto">
              <a:xfrm>
                <a:off x="4649" y="1480"/>
                <a:ext cx="272" cy="272"/>
              </a:xfrm>
              <a:prstGeom prst="ellipse">
                <a:avLst/>
              </a:prstGeom>
              <a:solidFill>
                <a:srgbClr val="00CC99"/>
              </a:solidFill>
              <a:ln w="9525">
                <a:solidFill>
                  <a:srgbClr val="000000"/>
                </a:solidFill>
                <a:round/>
                <a:headEnd/>
                <a:tailEnd/>
              </a:ln>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grpSp>
        <p:sp>
          <p:nvSpPr>
            <p:cNvPr id="184" name="Text Box 88"/>
            <p:cNvSpPr txBox="1">
              <a:spLocks noChangeArrowheads="1"/>
            </p:cNvSpPr>
            <p:nvPr/>
          </p:nvSpPr>
          <p:spPr bwMode="auto">
            <a:xfrm>
              <a:off x="3957350" y="861388"/>
              <a:ext cx="14509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defRPr/>
              </a:pPr>
              <a:r>
                <a:rPr lang="en-GB" sz="2000" kern="0" dirty="0">
                  <a:solidFill>
                    <a:srgbClr val="000000"/>
                  </a:solidFill>
                </a:rPr>
                <a:t>Saliency map</a:t>
              </a:r>
              <a:endParaRPr lang="en-US" sz="2000" kern="0" dirty="0">
                <a:solidFill>
                  <a:srgbClr val="000000"/>
                </a:solidFill>
              </a:endParaRPr>
            </a:p>
          </p:txBody>
        </p:sp>
        <p:sp>
          <p:nvSpPr>
            <p:cNvPr id="185" name="Line 89"/>
            <p:cNvSpPr>
              <a:spLocks noChangeShapeType="1"/>
            </p:cNvSpPr>
            <p:nvPr/>
          </p:nvSpPr>
          <p:spPr bwMode="auto">
            <a:xfrm>
              <a:off x="3479560" y="2152276"/>
              <a:ext cx="442683" cy="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grpSp>
          <p:nvGrpSpPr>
            <p:cNvPr id="186" name="Group 185"/>
            <p:cNvGrpSpPr/>
            <p:nvPr/>
          </p:nvGrpSpPr>
          <p:grpSpPr>
            <a:xfrm>
              <a:off x="1822984" y="1486089"/>
              <a:ext cx="1577975" cy="1332374"/>
              <a:chOff x="298983" y="1574800"/>
              <a:chExt cx="1644650" cy="1922463"/>
            </a:xfrm>
          </p:grpSpPr>
          <p:sp>
            <p:nvSpPr>
              <p:cNvPr id="187" name="Line 11"/>
              <p:cNvSpPr>
                <a:spLocks noChangeShapeType="1"/>
              </p:cNvSpPr>
              <p:nvPr/>
            </p:nvSpPr>
            <p:spPr bwMode="auto">
              <a:xfrm>
                <a:off x="1065745" y="2151063"/>
                <a:ext cx="0" cy="2571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8" name="Line 12"/>
              <p:cNvSpPr>
                <a:spLocks noChangeShapeType="1"/>
              </p:cNvSpPr>
              <p:nvPr/>
            </p:nvSpPr>
            <p:spPr bwMode="auto">
              <a:xfrm rot="-5400000">
                <a:off x="791108" y="25542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89" name="Line 13"/>
              <p:cNvSpPr>
                <a:spLocks noChangeShapeType="1"/>
              </p:cNvSpPr>
              <p:nvPr/>
            </p:nvSpPr>
            <p:spPr bwMode="auto">
              <a:xfrm rot="-5400000">
                <a:off x="791108" y="2235200"/>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0" name="Line 14"/>
              <p:cNvSpPr>
                <a:spLocks noChangeShapeType="1"/>
              </p:cNvSpPr>
              <p:nvPr/>
            </p:nvSpPr>
            <p:spPr bwMode="auto">
              <a:xfrm rot="-5400000">
                <a:off x="1284821" y="2619375"/>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1" name="Line 15"/>
              <p:cNvSpPr>
                <a:spLocks noChangeShapeType="1"/>
              </p:cNvSpPr>
              <p:nvPr/>
            </p:nvSpPr>
            <p:spPr bwMode="auto">
              <a:xfrm rot="-5400000">
                <a:off x="1340383" y="217011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2" name="Line 16"/>
              <p:cNvSpPr>
                <a:spLocks noChangeShapeType="1"/>
              </p:cNvSpPr>
              <p:nvPr/>
            </p:nvSpPr>
            <p:spPr bwMode="auto">
              <a:xfrm rot="-5400000">
                <a:off x="1559458" y="24907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3" name="Line 17"/>
              <p:cNvSpPr>
                <a:spLocks noChangeShapeType="1"/>
              </p:cNvSpPr>
              <p:nvPr/>
            </p:nvSpPr>
            <p:spPr bwMode="auto">
              <a:xfrm rot="-5400000">
                <a:off x="1010977" y="2874168"/>
                <a:ext cx="0" cy="220663"/>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4" name="Line 18"/>
              <p:cNvSpPr>
                <a:spLocks noChangeShapeType="1"/>
              </p:cNvSpPr>
              <p:nvPr/>
            </p:nvSpPr>
            <p:spPr bwMode="auto">
              <a:xfrm rot="-5400000">
                <a:off x="901439" y="1913732"/>
                <a:ext cx="0" cy="220662"/>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5" name="Line 19"/>
              <p:cNvSpPr>
                <a:spLocks noChangeShapeType="1"/>
              </p:cNvSpPr>
              <p:nvPr/>
            </p:nvSpPr>
            <p:spPr bwMode="auto">
              <a:xfrm rot="-5400000">
                <a:off x="1284821" y="18494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6" name="Line 20"/>
              <p:cNvSpPr>
                <a:spLocks noChangeShapeType="1"/>
              </p:cNvSpPr>
              <p:nvPr/>
            </p:nvSpPr>
            <p:spPr bwMode="auto">
              <a:xfrm rot="-5400000">
                <a:off x="1503896" y="287496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7" name="Line 21"/>
              <p:cNvSpPr>
                <a:spLocks noChangeShapeType="1"/>
              </p:cNvSpPr>
              <p:nvPr/>
            </p:nvSpPr>
            <p:spPr bwMode="auto">
              <a:xfrm rot="-5400000">
                <a:off x="572033" y="17224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8" name="Line 22"/>
              <p:cNvSpPr>
                <a:spLocks noChangeShapeType="1"/>
              </p:cNvSpPr>
              <p:nvPr/>
            </p:nvSpPr>
            <p:spPr bwMode="auto">
              <a:xfrm rot="-5400000">
                <a:off x="572033" y="2940050"/>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199" name="Rectangle 23"/>
              <p:cNvSpPr>
                <a:spLocks noChangeArrowheads="1"/>
              </p:cNvSpPr>
              <p:nvPr/>
            </p:nvSpPr>
            <p:spPr bwMode="auto">
              <a:xfrm>
                <a:off x="298983" y="1574800"/>
                <a:ext cx="1644650" cy="1922463"/>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0" name="Line 24"/>
              <p:cNvSpPr>
                <a:spLocks noChangeShapeType="1"/>
              </p:cNvSpPr>
              <p:nvPr/>
            </p:nvSpPr>
            <p:spPr bwMode="auto">
              <a:xfrm rot="-5400000">
                <a:off x="1065746" y="31321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1" name="Line 25"/>
              <p:cNvSpPr>
                <a:spLocks noChangeShapeType="1"/>
              </p:cNvSpPr>
              <p:nvPr/>
            </p:nvSpPr>
            <p:spPr bwMode="auto">
              <a:xfrm rot="-5400000">
                <a:off x="1559458" y="31321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2" name="Line 26"/>
              <p:cNvSpPr>
                <a:spLocks noChangeShapeType="1"/>
              </p:cNvSpPr>
              <p:nvPr/>
            </p:nvSpPr>
            <p:spPr bwMode="auto">
              <a:xfrm rot="-5400000">
                <a:off x="518058" y="217011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3" name="Line 27"/>
              <p:cNvSpPr>
                <a:spLocks noChangeShapeType="1"/>
              </p:cNvSpPr>
              <p:nvPr/>
            </p:nvSpPr>
            <p:spPr bwMode="auto">
              <a:xfrm rot="-5400000">
                <a:off x="572033" y="274796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4" name="Line 28"/>
              <p:cNvSpPr>
                <a:spLocks noChangeShapeType="1"/>
              </p:cNvSpPr>
              <p:nvPr/>
            </p:nvSpPr>
            <p:spPr bwMode="auto">
              <a:xfrm rot="-5400000">
                <a:off x="1121308" y="24907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5" name="Line 29"/>
              <p:cNvSpPr>
                <a:spLocks noChangeShapeType="1"/>
              </p:cNvSpPr>
              <p:nvPr/>
            </p:nvSpPr>
            <p:spPr bwMode="auto">
              <a:xfrm rot="-5400000">
                <a:off x="1559458" y="1914525"/>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06" name="Line 30"/>
              <p:cNvSpPr>
                <a:spLocks noChangeShapeType="1"/>
              </p:cNvSpPr>
              <p:nvPr/>
            </p:nvSpPr>
            <p:spPr bwMode="auto">
              <a:xfrm rot="-5400000">
                <a:off x="1010977" y="1656556"/>
                <a:ext cx="0" cy="220663"/>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grpSp>
      </p:grpSp>
      <p:grpSp>
        <p:nvGrpSpPr>
          <p:cNvPr id="207" name="Group 206"/>
          <p:cNvGrpSpPr/>
          <p:nvPr/>
        </p:nvGrpSpPr>
        <p:grpSpPr>
          <a:xfrm>
            <a:off x="4706664" y="3121915"/>
            <a:ext cx="3417190" cy="1552160"/>
            <a:chOff x="4603179" y="542587"/>
            <a:chExt cx="4110184" cy="2225687"/>
          </a:xfrm>
        </p:grpSpPr>
        <p:sp>
          <p:nvSpPr>
            <p:cNvPr id="208" name="Rectangle 207"/>
            <p:cNvSpPr/>
            <p:nvPr/>
          </p:nvSpPr>
          <p:spPr>
            <a:xfrm>
              <a:off x="4603179" y="542587"/>
              <a:ext cx="4110184" cy="2225687"/>
            </a:xfrm>
            <a:prstGeom prst="rect">
              <a:avLst/>
            </a:prstGeom>
            <a:solidFill>
              <a:srgbClr val="3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9" name="TextBox 208"/>
            <p:cNvSpPr txBox="1"/>
            <p:nvPr/>
          </p:nvSpPr>
          <p:spPr>
            <a:xfrm>
              <a:off x="4853324" y="559416"/>
              <a:ext cx="3713566" cy="410816"/>
            </a:xfrm>
            <a:prstGeom prst="rect">
              <a:avLst/>
            </a:prstGeom>
            <a:noFill/>
          </p:spPr>
          <p:txBody>
            <a:bodyPr wrap="square" rtlCol="0">
              <a:spAutoFit/>
            </a:bodyPr>
            <a:lstStyle/>
            <a:p>
              <a:r>
                <a:rPr lang="en-GB" sz="2400" dirty="0">
                  <a:solidFill>
                    <a:prstClr val="black"/>
                  </a:solidFill>
                </a:rPr>
                <a:t>which brain area?</a:t>
              </a:r>
            </a:p>
          </p:txBody>
        </p:sp>
      </p:grpSp>
      <p:grpSp>
        <p:nvGrpSpPr>
          <p:cNvPr id="210" name="Group 209"/>
          <p:cNvGrpSpPr/>
          <p:nvPr/>
        </p:nvGrpSpPr>
        <p:grpSpPr>
          <a:xfrm>
            <a:off x="4658298" y="3668752"/>
            <a:ext cx="4192083" cy="763328"/>
            <a:chOff x="275686" y="2182067"/>
            <a:chExt cx="4192083" cy="763328"/>
          </a:xfrm>
        </p:grpSpPr>
        <p:sp>
          <p:nvSpPr>
            <p:cNvPr id="211" name="TextBox 210"/>
            <p:cNvSpPr txBox="1"/>
            <p:nvPr/>
          </p:nvSpPr>
          <p:spPr>
            <a:xfrm>
              <a:off x="754202" y="2318482"/>
              <a:ext cx="3713567" cy="461665"/>
            </a:xfrm>
            <a:prstGeom prst="rect">
              <a:avLst/>
            </a:prstGeom>
            <a:noFill/>
          </p:spPr>
          <p:txBody>
            <a:bodyPr wrap="square" rtlCol="0">
              <a:spAutoFit/>
            </a:bodyPr>
            <a:lstStyle/>
            <a:p>
              <a:r>
                <a:rPr lang="en-GB" sz="2400" b="1" dirty="0">
                  <a:solidFill>
                    <a:prstClr val="black"/>
                  </a:solidFill>
                </a:rPr>
                <a:t>Frontal? Parietal?</a:t>
              </a:r>
            </a:p>
          </p:txBody>
        </p:sp>
        <p:sp>
          <p:nvSpPr>
            <p:cNvPr id="212" name="Oval 211"/>
            <p:cNvSpPr/>
            <p:nvPr/>
          </p:nvSpPr>
          <p:spPr>
            <a:xfrm>
              <a:off x="275686" y="2182067"/>
              <a:ext cx="3287311" cy="76332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31" name="Group 86"/>
          <p:cNvGrpSpPr>
            <a:grpSpLocks/>
          </p:cNvGrpSpPr>
          <p:nvPr/>
        </p:nvGrpSpPr>
        <p:grpSpPr bwMode="auto">
          <a:xfrm>
            <a:off x="8305740" y="916697"/>
            <a:ext cx="1601787" cy="1316038"/>
            <a:chOff x="294165" y="4941783"/>
            <a:chExt cx="1517782" cy="1334533"/>
          </a:xfrm>
        </p:grpSpPr>
        <p:sp>
          <p:nvSpPr>
            <p:cNvPr id="132" name="Line 11"/>
            <p:cNvSpPr>
              <a:spLocks noChangeShapeType="1"/>
            </p:cNvSpPr>
            <p:nvPr/>
          </p:nvSpPr>
          <p:spPr bwMode="auto">
            <a:xfrm rot="5400000">
              <a:off x="1002665" y="5348431"/>
              <a:ext cx="0" cy="165467"/>
            </a:xfrm>
            <a:prstGeom prst="line">
              <a:avLst/>
            </a:prstGeom>
            <a:noFill/>
            <a:ln w="76200">
              <a:solidFill>
                <a:srgbClr val="FF0000"/>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3" name="Line 12"/>
            <p:cNvSpPr>
              <a:spLocks noChangeShapeType="1"/>
            </p:cNvSpPr>
            <p:nvPr/>
          </p:nvSpPr>
          <p:spPr bwMode="auto">
            <a:xfrm rot="16200000">
              <a:off x="749199" y="5595247"/>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4" name="Line 13"/>
            <p:cNvSpPr>
              <a:spLocks noChangeShapeType="1"/>
            </p:cNvSpPr>
            <p:nvPr/>
          </p:nvSpPr>
          <p:spPr bwMode="auto">
            <a:xfrm rot="16200000">
              <a:off x="749199" y="537309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5" name="Line 14"/>
            <p:cNvSpPr>
              <a:spLocks noChangeShapeType="1"/>
            </p:cNvSpPr>
            <p:nvPr/>
          </p:nvSpPr>
          <p:spPr bwMode="auto">
            <a:xfrm rot="16200000">
              <a:off x="1204985" y="564032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6" name="Line 15"/>
            <p:cNvSpPr>
              <a:spLocks noChangeShapeType="1"/>
            </p:cNvSpPr>
            <p:nvPr/>
          </p:nvSpPr>
          <p:spPr bwMode="auto">
            <a:xfrm rot="16200000">
              <a:off x="1255378" y="5330380"/>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7" name="Line 16"/>
            <p:cNvSpPr>
              <a:spLocks noChangeShapeType="1"/>
            </p:cNvSpPr>
            <p:nvPr/>
          </p:nvSpPr>
          <p:spPr bwMode="auto">
            <a:xfrm rot="16200000">
              <a:off x="1457698" y="555178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8" name="Line 17"/>
            <p:cNvSpPr>
              <a:spLocks noChangeShapeType="1"/>
            </p:cNvSpPr>
            <p:nvPr/>
          </p:nvSpPr>
          <p:spPr bwMode="auto">
            <a:xfrm rot="16200000">
              <a:off x="951520" y="581976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9" name="Line 18"/>
            <p:cNvSpPr>
              <a:spLocks noChangeShapeType="1"/>
            </p:cNvSpPr>
            <p:nvPr/>
          </p:nvSpPr>
          <p:spPr bwMode="auto">
            <a:xfrm rot="16200000">
              <a:off x="850735" y="5151692"/>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0" name="Line 19"/>
            <p:cNvSpPr>
              <a:spLocks noChangeShapeType="1"/>
            </p:cNvSpPr>
            <p:nvPr/>
          </p:nvSpPr>
          <p:spPr bwMode="auto">
            <a:xfrm rot="16200000">
              <a:off x="1204985" y="5107475"/>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1" name="Line 20"/>
            <p:cNvSpPr>
              <a:spLocks noChangeShapeType="1"/>
            </p:cNvSpPr>
            <p:nvPr/>
          </p:nvSpPr>
          <p:spPr bwMode="auto">
            <a:xfrm rot="16200000">
              <a:off x="1407306" y="581976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2" name="Line 21"/>
            <p:cNvSpPr>
              <a:spLocks noChangeShapeType="1"/>
            </p:cNvSpPr>
            <p:nvPr/>
          </p:nvSpPr>
          <p:spPr bwMode="auto">
            <a:xfrm rot="16200000">
              <a:off x="546878" y="5018077"/>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3" name="Line 22"/>
            <p:cNvSpPr>
              <a:spLocks noChangeShapeType="1"/>
            </p:cNvSpPr>
            <p:nvPr/>
          </p:nvSpPr>
          <p:spPr bwMode="auto">
            <a:xfrm rot="16200000">
              <a:off x="546878" y="5864837"/>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4" name="Rectangle 23"/>
            <p:cNvSpPr>
              <a:spLocks noChangeArrowheads="1"/>
            </p:cNvSpPr>
            <p:nvPr/>
          </p:nvSpPr>
          <p:spPr bwMode="auto">
            <a:xfrm>
              <a:off x="294165" y="4941783"/>
              <a:ext cx="1517782" cy="1334533"/>
            </a:xfrm>
            <a:prstGeom prst="rect">
              <a:avLst/>
            </a:prstGeom>
            <a:noFill/>
            <a:ln w="38100">
              <a:solidFill>
                <a:srgbClr val="000000"/>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defRPr/>
              </a:pPr>
              <a:endParaRPr lang="en-US" altLang="en-US" kern="0">
                <a:solidFill>
                  <a:srgbClr val="000000"/>
                </a:solidFill>
                <a:latin typeface="Times New Roman" panose="02020603050405020304" pitchFamily="18" charset="0"/>
              </a:endParaRPr>
            </a:p>
          </p:txBody>
        </p:sp>
        <p:sp>
          <p:nvSpPr>
            <p:cNvPr id="145" name="Line 24"/>
            <p:cNvSpPr>
              <a:spLocks noChangeShapeType="1"/>
            </p:cNvSpPr>
            <p:nvPr/>
          </p:nvSpPr>
          <p:spPr bwMode="auto">
            <a:xfrm rot="16200000">
              <a:off x="1002665" y="5996842"/>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6" name="Line 25"/>
            <p:cNvSpPr>
              <a:spLocks noChangeShapeType="1"/>
            </p:cNvSpPr>
            <p:nvPr/>
          </p:nvSpPr>
          <p:spPr bwMode="auto">
            <a:xfrm rot="16200000">
              <a:off x="1457698" y="5996090"/>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7" name="Line 26"/>
            <p:cNvSpPr>
              <a:spLocks noChangeShapeType="1"/>
            </p:cNvSpPr>
            <p:nvPr/>
          </p:nvSpPr>
          <p:spPr bwMode="auto">
            <a:xfrm rot="16200000">
              <a:off x="496486" y="5329628"/>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8" name="Line 27"/>
            <p:cNvSpPr>
              <a:spLocks noChangeShapeType="1"/>
            </p:cNvSpPr>
            <p:nvPr/>
          </p:nvSpPr>
          <p:spPr bwMode="auto">
            <a:xfrm rot="16200000">
              <a:off x="546878" y="5731224"/>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9" name="Line 28"/>
            <p:cNvSpPr>
              <a:spLocks noChangeShapeType="1"/>
            </p:cNvSpPr>
            <p:nvPr/>
          </p:nvSpPr>
          <p:spPr bwMode="auto">
            <a:xfrm rot="16200000">
              <a:off x="1053056" y="5551782"/>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0" name="Line 29"/>
            <p:cNvSpPr>
              <a:spLocks noChangeShapeType="1"/>
            </p:cNvSpPr>
            <p:nvPr/>
          </p:nvSpPr>
          <p:spPr bwMode="auto">
            <a:xfrm rot="16200000">
              <a:off x="1457698" y="5150941"/>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1" name="Line 30"/>
            <p:cNvSpPr>
              <a:spLocks noChangeShapeType="1"/>
            </p:cNvSpPr>
            <p:nvPr/>
          </p:nvSpPr>
          <p:spPr bwMode="auto">
            <a:xfrm rot="16200000">
              <a:off x="951520" y="497300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grpSp>
      <p:sp>
        <p:nvSpPr>
          <p:cNvPr id="152" name="Line 12"/>
          <p:cNvSpPr>
            <a:spLocks noChangeShapeType="1"/>
          </p:cNvSpPr>
          <p:nvPr/>
        </p:nvSpPr>
        <p:spPr bwMode="auto">
          <a:xfrm>
            <a:off x="10783823" y="1246198"/>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3" name="Line 13"/>
          <p:cNvSpPr>
            <a:spLocks noChangeShapeType="1"/>
          </p:cNvSpPr>
          <p:nvPr/>
        </p:nvSpPr>
        <p:spPr bwMode="auto">
          <a:xfrm>
            <a:off x="11037823" y="1246198"/>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4" name="Line 14"/>
          <p:cNvSpPr>
            <a:spLocks noChangeShapeType="1"/>
          </p:cNvSpPr>
          <p:nvPr/>
        </p:nvSpPr>
        <p:spPr bwMode="auto">
          <a:xfrm>
            <a:off x="10733023" y="166212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5" name="Line 15"/>
          <p:cNvSpPr>
            <a:spLocks noChangeShapeType="1"/>
          </p:cNvSpPr>
          <p:nvPr/>
        </p:nvSpPr>
        <p:spPr bwMode="auto">
          <a:xfrm>
            <a:off x="11058461" y="178753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6" name="Line 16"/>
          <p:cNvSpPr>
            <a:spLocks noChangeShapeType="1"/>
          </p:cNvSpPr>
          <p:nvPr/>
        </p:nvSpPr>
        <p:spPr bwMode="auto">
          <a:xfrm>
            <a:off x="10833036" y="189389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7" name="Line 17"/>
          <p:cNvSpPr>
            <a:spLocks noChangeShapeType="1"/>
          </p:cNvSpPr>
          <p:nvPr/>
        </p:nvSpPr>
        <p:spPr bwMode="auto">
          <a:xfrm>
            <a:off x="10528236" y="143034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8" name="Line 18"/>
          <p:cNvSpPr>
            <a:spLocks noChangeShapeType="1"/>
          </p:cNvSpPr>
          <p:nvPr/>
        </p:nvSpPr>
        <p:spPr bwMode="auto">
          <a:xfrm>
            <a:off x="11291823" y="133827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9" name="Line 19"/>
          <p:cNvSpPr>
            <a:spLocks noChangeShapeType="1"/>
          </p:cNvSpPr>
          <p:nvPr/>
        </p:nvSpPr>
        <p:spPr bwMode="auto">
          <a:xfrm>
            <a:off x="11342623" y="166212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0" name="Line 20"/>
          <p:cNvSpPr>
            <a:spLocks noChangeShapeType="1"/>
          </p:cNvSpPr>
          <p:nvPr/>
        </p:nvSpPr>
        <p:spPr bwMode="auto">
          <a:xfrm>
            <a:off x="10528236" y="184785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1" name="Line 21"/>
          <p:cNvSpPr>
            <a:spLocks noChangeShapeType="1"/>
          </p:cNvSpPr>
          <p:nvPr/>
        </p:nvSpPr>
        <p:spPr bwMode="auto">
          <a:xfrm>
            <a:off x="11445811" y="106045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13" name="Line 22"/>
          <p:cNvSpPr>
            <a:spLocks noChangeShapeType="1"/>
          </p:cNvSpPr>
          <p:nvPr/>
        </p:nvSpPr>
        <p:spPr bwMode="auto">
          <a:xfrm>
            <a:off x="10477436" y="106045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14" name="Rectangle 23"/>
          <p:cNvSpPr>
            <a:spLocks noChangeArrowheads="1"/>
          </p:cNvSpPr>
          <p:nvPr/>
        </p:nvSpPr>
        <p:spPr bwMode="auto">
          <a:xfrm rot="5400000">
            <a:off x="10231587" y="745923"/>
            <a:ext cx="1391813" cy="1614488"/>
          </a:xfrm>
          <a:prstGeom prst="rect">
            <a:avLst/>
          </a:prstGeom>
          <a:noFill/>
          <a:ln w="38100">
            <a:solidFill>
              <a:srgbClr val="000000"/>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defRPr/>
            </a:pPr>
            <a:endParaRPr lang="en-US" altLang="en-US" kern="0">
              <a:solidFill>
                <a:srgbClr val="000000"/>
              </a:solidFill>
              <a:latin typeface="Times New Roman" panose="02020603050405020304" pitchFamily="18" charset="0"/>
            </a:endParaRPr>
          </a:p>
        </p:txBody>
      </p:sp>
      <p:sp>
        <p:nvSpPr>
          <p:cNvPr id="215" name="Line 24"/>
          <p:cNvSpPr>
            <a:spLocks noChangeShapeType="1"/>
          </p:cNvSpPr>
          <p:nvPr/>
        </p:nvSpPr>
        <p:spPr bwMode="auto">
          <a:xfrm>
            <a:off x="10325036" y="147638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16" name="Line 25"/>
          <p:cNvSpPr>
            <a:spLocks noChangeShapeType="1"/>
          </p:cNvSpPr>
          <p:nvPr/>
        </p:nvSpPr>
        <p:spPr bwMode="auto">
          <a:xfrm>
            <a:off x="10325036" y="189389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17" name="Line 26"/>
          <p:cNvSpPr>
            <a:spLocks noChangeShapeType="1"/>
          </p:cNvSpPr>
          <p:nvPr/>
        </p:nvSpPr>
        <p:spPr bwMode="auto">
          <a:xfrm>
            <a:off x="11088623" y="1014423"/>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18" name="Line 27"/>
          <p:cNvSpPr>
            <a:spLocks noChangeShapeType="1"/>
          </p:cNvSpPr>
          <p:nvPr/>
        </p:nvSpPr>
        <p:spPr bwMode="auto">
          <a:xfrm>
            <a:off x="10629836" y="106045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19" name="Line 28"/>
          <p:cNvSpPr>
            <a:spLocks noChangeShapeType="1"/>
          </p:cNvSpPr>
          <p:nvPr/>
        </p:nvSpPr>
        <p:spPr bwMode="auto">
          <a:xfrm>
            <a:off x="10833036" y="152400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20" name="Line 29"/>
          <p:cNvSpPr>
            <a:spLocks noChangeShapeType="1"/>
          </p:cNvSpPr>
          <p:nvPr/>
        </p:nvSpPr>
        <p:spPr bwMode="auto">
          <a:xfrm>
            <a:off x="11291823" y="189389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21" name="Line 30"/>
          <p:cNvSpPr>
            <a:spLocks noChangeShapeType="1"/>
          </p:cNvSpPr>
          <p:nvPr/>
        </p:nvSpPr>
        <p:spPr bwMode="auto">
          <a:xfrm>
            <a:off x="11496611" y="143034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222" name="Line 18"/>
          <p:cNvSpPr>
            <a:spLocks noChangeShapeType="1"/>
          </p:cNvSpPr>
          <p:nvPr/>
        </p:nvSpPr>
        <p:spPr bwMode="auto">
          <a:xfrm>
            <a:off x="11118786" y="147955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grpSp>
        <p:nvGrpSpPr>
          <p:cNvPr id="223" name="Group 222"/>
          <p:cNvGrpSpPr/>
          <p:nvPr/>
        </p:nvGrpSpPr>
        <p:grpSpPr>
          <a:xfrm>
            <a:off x="6455499" y="916697"/>
            <a:ext cx="1577975" cy="1332374"/>
            <a:chOff x="298983" y="1574800"/>
            <a:chExt cx="1644650" cy="1922463"/>
          </a:xfrm>
        </p:grpSpPr>
        <p:sp>
          <p:nvSpPr>
            <p:cNvPr id="224" name="Line 11"/>
            <p:cNvSpPr>
              <a:spLocks noChangeShapeType="1"/>
            </p:cNvSpPr>
            <p:nvPr/>
          </p:nvSpPr>
          <p:spPr bwMode="auto">
            <a:xfrm>
              <a:off x="1065745" y="2151063"/>
              <a:ext cx="0" cy="2571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25" name="Line 12"/>
            <p:cNvSpPr>
              <a:spLocks noChangeShapeType="1"/>
            </p:cNvSpPr>
            <p:nvPr/>
          </p:nvSpPr>
          <p:spPr bwMode="auto">
            <a:xfrm rot="-5400000">
              <a:off x="791108" y="25542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26" name="Line 13"/>
            <p:cNvSpPr>
              <a:spLocks noChangeShapeType="1"/>
            </p:cNvSpPr>
            <p:nvPr/>
          </p:nvSpPr>
          <p:spPr bwMode="auto">
            <a:xfrm rot="-5400000">
              <a:off x="791108" y="2235200"/>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27" name="Line 14"/>
            <p:cNvSpPr>
              <a:spLocks noChangeShapeType="1"/>
            </p:cNvSpPr>
            <p:nvPr/>
          </p:nvSpPr>
          <p:spPr bwMode="auto">
            <a:xfrm rot="-5400000">
              <a:off x="1284821" y="2619375"/>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28" name="Line 15"/>
            <p:cNvSpPr>
              <a:spLocks noChangeShapeType="1"/>
            </p:cNvSpPr>
            <p:nvPr/>
          </p:nvSpPr>
          <p:spPr bwMode="auto">
            <a:xfrm rot="-5400000">
              <a:off x="1340383" y="217011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29" name="Line 16"/>
            <p:cNvSpPr>
              <a:spLocks noChangeShapeType="1"/>
            </p:cNvSpPr>
            <p:nvPr/>
          </p:nvSpPr>
          <p:spPr bwMode="auto">
            <a:xfrm rot="-5400000">
              <a:off x="1559458" y="24907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0" name="Line 17"/>
            <p:cNvSpPr>
              <a:spLocks noChangeShapeType="1"/>
            </p:cNvSpPr>
            <p:nvPr/>
          </p:nvSpPr>
          <p:spPr bwMode="auto">
            <a:xfrm rot="-5400000">
              <a:off x="1010977" y="2874168"/>
              <a:ext cx="0" cy="220663"/>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1" name="Line 18"/>
            <p:cNvSpPr>
              <a:spLocks noChangeShapeType="1"/>
            </p:cNvSpPr>
            <p:nvPr/>
          </p:nvSpPr>
          <p:spPr bwMode="auto">
            <a:xfrm rot="-5400000">
              <a:off x="901439" y="1913732"/>
              <a:ext cx="0" cy="220662"/>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2" name="Line 19"/>
            <p:cNvSpPr>
              <a:spLocks noChangeShapeType="1"/>
            </p:cNvSpPr>
            <p:nvPr/>
          </p:nvSpPr>
          <p:spPr bwMode="auto">
            <a:xfrm rot="-5400000">
              <a:off x="1284821" y="18494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3" name="Line 20"/>
            <p:cNvSpPr>
              <a:spLocks noChangeShapeType="1"/>
            </p:cNvSpPr>
            <p:nvPr/>
          </p:nvSpPr>
          <p:spPr bwMode="auto">
            <a:xfrm rot="-5400000">
              <a:off x="1503896" y="287496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4" name="Line 21"/>
            <p:cNvSpPr>
              <a:spLocks noChangeShapeType="1"/>
            </p:cNvSpPr>
            <p:nvPr/>
          </p:nvSpPr>
          <p:spPr bwMode="auto">
            <a:xfrm rot="-5400000">
              <a:off x="572033" y="17224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5" name="Line 22"/>
            <p:cNvSpPr>
              <a:spLocks noChangeShapeType="1"/>
            </p:cNvSpPr>
            <p:nvPr/>
          </p:nvSpPr>
          <p:spPr bwMode="auto">
            <a:xfrm rot="-5400000">
              <a:off x="572033" y="2940050"/>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6" name="Rectangle 23"/>
            <p:cNvSpPr>
              <a:spLocks noChangeArrowheads="1"/>
            </p:cNvSpPr>
            <p:nvPr/>
          </p:nvSpPr>
          <p:spPr bwMode="auto">
            <a:xfrm>
              <a:off x="298983" y="1574800"/>
              <a:ext cx="1644650" cy="1922463"/>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7" name="Line 24"/>
            <p:cNvSpPr>
              <a:spLocks noChangeShapeType="1"/>
            </p:cNvSpPr>
            <p:nvPr/>
          </p:nvSpPr>
          <p:spPr bwMode="auto">
            <a:xfrm rot="-5400000">
              <a:off x="1065746" y="31321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8" name="Line 25"/>
            <p:cNvSpPr>
              <a:spLocks noChangeShapeType="1"/>
            </p:cNvSpPr>
            <p:nvPr/>
          </p:nvSpPr>
          <p:spPr bwMode="auto">
            <a:xfrm rot="-5400000">
              <a:off x="1559458" y="313213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39" name="Line 26"/>
            <p:cNvSpPr>
              <a:spLocks noChangeShapeType="1"/>
            </p:cNvSpPr>
            <p:nvPr/>
          </p:nvSpPr>
          <p:spPr bwMode="auto">
            <a:xfrm rot="-5400000">
              <a:off x="518058" y="217011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40" name="Line 27"/>
            <p:cNvSpPr>
              <a:spLocks noChangeShapeType="1"/>
            </p:cNvSpPr>
            <p:nvPr/>
          </p:nvSpPr>
          <p:spPr bwMode="auto">
            <a:xfrm rot="-5400000">
              <a:off x="572033" y="2747962"/>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41" name="Line 28"/>
            <p:cNvSpPr>
              <a:spLocks noChangeShapeType="1"/>
            </p:cNvSpPr>
            <p:nvPr/>
          </p:nvSpPr>
          <p:spPr bwMode="auto">
            <a:xfrm rot="-5400000">
              <a:off x="1121308" y="2490787"/>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42" name="Line 29"/>
            <p:cNvSpPr>
              <a:spLocks noChangeShapeType="1"/>
            </p:cNvSpPr>
            <p:nvPr/>
          </p:nvSpPr>
          <p:spPr bwMode="auto">
            <a:xfrm rot="-5400000">
              <a:off x="1559458" y="1914525"/>
              <a:ext cx="0" cy="219075"/>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sp>
          <p:nvSpPr>
            <p:cNvPr id="243" name="Line 30"/>
            <p:cNvSpPr>
              <a:spLocks noChangeShapeType="1"/>
            </p:cNvSpPr>
            <p:nvPr/>
          </p:nvSpPr>
          <p:spPr bwMode="auto">
            <a:xfrm rot="-5400000">
              <a:off x="1010977" y="1656556"/>
              <a:ext cx="0" cy="220663"/>
            </a:xfrm>
            <a:prstGeom prst="line">
              <a:avLst/>
            </a:prstGeom>
            <a:noFill/>
            <a:ln w="76200">
              <a:solidFill>
                <a:srgbClr val="3333CC"/>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defRPr/>
              </a:pPr>
              <a:endParaRPr lang="en-US" sz="2400" kern="0">
                <a:solidFill>
                  <a:srgbClr val="000000"/>
                </a:solidFill>
                <a:latin typeface="Helvetica" charset="0"/>
                <a:ea typeface="ＭＳ Ｐゴシック" charset="0"/>
                <a:cs typeface="ＭＳ Ｐゴシック" charset="0"/>
              </a:endParaRPr>
            </a:p>
          </p:txBody>
        </p:sp>
      </p:grpSp>
      <p:sp>
        <p:nvSpPr>
          <p:cNvPr id="244" name="TextBox 243"/>
          <p:cNvSpPr txBox="1"/>
          <p:nvPr/>
        </p:nvSpPr>
        <p:spPr>
          <a:xfrm>
            <a:off x="7013196" y="346805"/>
            <a:ext cx="4742260" cy="461665"/>
          </a:xfrm>
          <a:prstGeom prst="rect">
            <a:avLst/>
          </a:prstGeom>
          <a:noFill/>
        </p:spPr>
        <p:txBody>
          <a:bodyPr wrap="none" rtlCol="0">
            <a:spAutoFit/>
          </a:bodyPr>
          <a:lstStyle/>
          <a:p>
            <a:r>
              <a:rPr lang="en-GB" sz="2400" dirty="0">
                <a:solidFill>
                  <a:srgbClr val="FF0000"/>
                </a:solidFill>
              </a:rPr>
              <a:t>Saliency regardless of visual features</a:t>
            </a:r>
          </a:p>
        </p:txBody>
      </p:sp>
      <p:sp>
        <p:nvSpPr>
          <p:cNvPr id="245" name="TextBox 244"/>
          <p:cNvSpPr txBox="1"/>
          <p:nvPr/>
        </p:nvSpPr>
        <p:spPr>
          <a:xfrm>
            <a:off x="6904502" y="2537711"/>
            <a:ext cx="4105996" cy="369332"/>
          </a:xfrm>
          <a:prstGeom prst="rect">
            <a:avLst/>
          </a:prstGeom>
          <a:noFill/>
        </p:spPr>
        <p:txBody>
          <a:bodyPr wrap="none" rtlCol="0">
            <a:spAutoFit/>
          </a:bodyPr>
          <a:lstStyle/>
          <a:p>
            <a:r>
              <a:rPr lang="en-GB" dirty="0">
                <a:solidFill>
                  <a:prstClr val="black"/>
                </a:solidFill>
              </a:rPr>
              <a:t>Koch &amp; Ullman 1985, </a:t>
            </a:r>
            <a:r>
              <a:rPr lang="en-GB" dirty="0" err="1">
                <a:solidFill>
                  <a:prstClr val="black"/>
                </a:solidFill>
              </a:rPr>
              <a:t>Itti</a:t>
            </a:r>
            <a:r>
              <a:rPr lang="en-GB" dirty="0">
                <a:solidFill>
                  <a:prstClr val="black"/>
                </a:solidFill>
              </a:rPr>
              <a:t> &amp; Koch 2001, </a:t>
            </a:r>
            <a:r>
              <a:rPr lang="en-GB" dirty="0" err="1">
                <a:solidFill>
                  <a:prstClr val="black"/>
                </a:solidFill>
              </a:rPr>
              <a:t>etc</a:t>
            </a:r>
            <a:endParaRPr lang="en-GB" dirty="0">
              <a:solidFill>
                <a:prstClr val="black"/>
              </a:solidFill>
            </a:endParaRPr>
          </a:p>
        </p:txBody>
      </p:sp>
      <p:sp>
        <p:nvSpPr>
          <p:cNvPr id="250" name="Text Box 3"/>
          <p:cNvSpPr txBox="1">
            <a:spLocks noChangeArrowheads="1"/>
          </p:cNvSpPr>
          <p:nvPr/>
        </p:nvSpPr>
        <p:spPr bwMode="auto">
          <a:xfrm>
            <a:off x="874595" y="70154"/>
            <a:ext cx="4931391"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Helvetica" charset="0"/>
                <a:ea typeface="ＭＳ Ｐゴシック" charset="0"/>
              </a:defRPr>
            </a:lvl9pPr>
          </a:lstStyle>
          <a:p>
            <a:pPr defTabSz="457200" eaLnBrk="1" hangingPunct="1"/>
            <a:r>
              <a:rPr lang="en-GB" sz="2800" b="1" dirty="0" smtClean="0">
                <a:solidFill>
                  <a:srgbClr val="000000"/>
                </a:solidFill>
                <a:latin typeface="Arial" charset="0"/>
              </a:rPr>
              <a:t>Visual attentional selection:</a:t>
            </a:r>
            <a:endParaRPr lang="en-GB" sz="2800" b="1" dirty="0">
              <a:solidFill>
                <a:srgbClr val="000000"/>
              </a:solidFill>
              <a:latin typeface="Arial" charset="0"/>
            </a:endParaRPr>
          </a:p>
        </p:txBody>
      </p:sp>
    </p:spTree>
    <p:extLst>
      <p:ext uri="{BB962C8B-B14F-4D97-AF65-F5344CB8AC3E}">
        <p14:creationId xmlns:p14="http://schemas.microsoft.com/office/powerpoint/2010/main" val="121201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4.79167E-6 -3.33333E-6 L 0.01028 0.00093 " pathEditMode="relative" rAng="0" ptsTypes="AA">
                                      <p:cBhvr>
                                        <p:cTn id="6" dur="500" fill="hold"/>
                                        <p:tgtEl>
                                          <p:spTgt spid="152"/>
                                        </p:tgtEl>
                                        <p:attrNameLst>
                                          <p:attrName>ppt_x</p:attrName>
                                          <p:attrName>ppt_y</p:attrName>
                                        </p:attrNameLst>
                                      </p:cBhvr>
                                      <p:rCtr x="50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a:solidFill>
                  <a:srgbClr val="000000"/>
                </a:solidFill>
              </a:rPr>
              <a:t>Retina inputs</a:t>
            </a:r>
            <a:endParaRPr lang="en-US" sz="2000">
              <a:solidFill>
                <a:srgbClr val="000000"/>
              </a:solidFill>
            </a:endParaRPr>
          </a:p>
        </p:txBody>
      </p:sp>
      <p:grpSp>
        <p:nvGrpSpPr>
          <p:cNvPr id="47107" name="Group 67"/>
          <p:cNvGrpSpPr>
            <a:grpSpLocks/>
          </p:cNvGrpSpPr>
          <p:nvPr/>
        </p:nvGrpSpPr>
        <p:grpSpPr bwMode="auto">
          <a:xfrm>
            <a:off x="4017308" y="1521047"/>
            <a:ext cx="1577975" cy="1332374"/>
            <a:chOff x="4105" y="1071"/>
            <a:chExt cx="1440" cy="1440"/>
          </a:xfrm>
        </p:grpSpPr>
        <p:sp>
          <p:nvSpPr>
            <p:cNvPr id="47156" name="Rectangle 68"/>
            <p:cNvSpPr>
              <a:spLocks noChangeArrowheads="1"/>
            </p:cNvSpPr>
            <p:nvPr/>
          </p:nvSpPr>
          <p:spPr bwMode="auto">
            <a:xfrm>
              <a:off x="4105" y="1071"/>
              <a:ext cx="1440" cy="144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57" name="Oval 69"/>
            <p:cNvSpPr>
              <a:spLocks noChangeArrowheads="1"/>
            </p:cNvSpPr>
            <p:nvPr/>
          </p:nvSpPr>
          <p:spPr bwMode="auto">
            <a:xfrm>
              <a:off x="4559" y="1343"/>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58" name="Oval 70"/>
            <p:cNvSpPr>
              <a:spLocks noChangeArrowheads="1"/>
            </p:cNvSpPr>
            <p:nvPr/>
          </p:nvSpPr>
          <p:spPr bwMode="auto">
            <a:xfrm>
              <a:off x="4650" y="1162"/>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59" name="Oval 71"/>
            <p:cNvSpPr>
              <a:spLocks noChangeArrowheads="1"/>
            </p:cNvSpPr>
            <p:nvPr/>
          </p:nvSpPr>
          <p:spPr bwMode="auto">
            <a:xfrm>
              <a:off x="4287" y="1207"/>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0" name="Oval 72"/>
            <p:cNvSpPr>
              <a:spLocks noChangeArrowheads="1"/>
            </p:cNvSpPr>
            <p:nvPr/>
          </p:nvSpPr>
          <p:spPr bwMode="auto">
            <a:xfrm>
              <a:off x="4922" y="1298"/>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1" name="Oval 73"/>
            <p:cNvSpPr>
              <a:spLocks noChangeArrowheads="1"/>
            </p:cNvSpPr>
            <p:nvPr/>
          </p:nvSpPr>
          <p:spPr bwMode="auto">
            <a:xfrm>
              <a:off x="5149" y="1343"/>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2" name="Oval 74"/>
            <p:cNvSpPr>
              <a:spLocks noChangeArrowheads="1"/>
            </p:cNvSpPr>
            <p:nvPr/>
          </p:nvSpPr>
          <p:spPr bwMode="auto">
            <a:xfrm>
              <a:off x="4967" y="1525"/>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3" name="Oval 75"/>
            <p:cNvSpPr>
              <a:spLocks noChangeArrowheads="1"/>
            </p:cNvSpPr>
            <p:nvPr/>
          </p:nvSpPr>
          <p:spPr bwMode="auto">
            <a:xfrm>
              <a:off x="4241" y="1525"/>
              <a:ext cx="137" cy="136"/>
            </a:xfrm>
            <a:prstGeom prst="ellipse">
              <a:avLst/>
            </a:prstGeom>
            <a:solidFill>
              <a:schemeClr val="accent1"/>
            </a:solidFill>
            <a:ln w="9525">
              <a:solidFill>
                <a:schemeClr val="tx1"/>
              </a:solidFill>
              <a:round/>
              <a:headEnd/>
              <a:tailEnd/>
            </a:ln>
          </p:spPr>
          <p:txBody>
            <a:bodyPr wrap="none" anchor="ctr"/>
            <a:lstStyle/>
            <a:p>
              <a:pPr algn="ctr" eaLnBrk="0" fontAlgn="base" hangingPunct="0">
                <a:spcBef>
                  <a:spcPct val="0"/>
                </a:spcBef>
                <a:spcAft>
                  <a:spcPct val="0"/>
                </a:spcAft>
              </a:pPr>
              <a:endParaRPr lang="en-GB" sz="2400" b="1">
                <a:solidFill>
                  <a:srgbClr val="000000"/>
                </a:solidFill>
                <a:latin typeface="Helvetica" charset="0"/>
                <a:ea typeface="ＭＳ Ｐゴシック" charset="0"/>
                <a:cs typeface="ＭＳ Ｐゴシック" charset="0"/>
              </a:endParaRPr>
            </a:p>
          </p:txBody>
        </p:sp>
        <p:sp>
          <p:nvSpPr>
            <p:cNvPr id="47164" name="Oval 76"/>
            <p:cNvSpPr>
              <a:spLocks noChangeArrowheads="1"/>
            </p:cNvSpPr>
            <p:nvPr/>
          </p:nvSpPr>
          <p:spPr bwMode="auto">
            <a:xfrm>
              <a:off x="4468" y="1570"/>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5" name="Oval 77"/>
            <p:cNvSpPr>
              <a:spLocks noChangeArrowheads="1"/>
            </p:cNvSpPr>
            <p:nvPr/>
          </p:nvSpPr>
          <p:spPr bwMode="auto">
            <a:xfrm>
              <a:off x="4740" y="1797"/>
              <a:ext cx="137" cy="136"/>
            </a:xfrm>
            <a:prstGeom prst="ellipse">
              <a:avLst/>
            </a:prstGeom>
            <a:solidFill>
              <a:schemeClr val="accent1"/>
            </a:solidFill>
            <a:ln w="9525">
              <a:solidFill>
                <a:schemeClr val="tx1"/>
              </a:solidFill>
              <a:round/>
              <a:headEnd/>
              <a:tailEnd/>
            </a:ln>
          </p:spPr>
          <p:txBody>
            <a:bodyPr wrap="none" anchor="ctr"/>
            <a:lstStyle/>
            <a:p>
              <a:pPr algn="ctr" eaLnBrk="0" fontAlgn="base" hangingPunct="0">
                <a:spcBef>
                  <a:spcPct val="0"/>
                </a:spcBef>
                <a:spcAft>
                  <a:spcPct val="0"/>
                </a:spcAft>
              </a:pPr>
              <a:endParaRPr lang="en-GB" sz="2400" b="1">
                <a:solidFill>
                  <a:srgbClr val="000000"/>
                </a:solidFill>
                <a:latin typeface="Helvetica" charset="0"/>
                <a:ea typeface="ＭＳ Ｐゴシック" charset="0"/>
                <a:cs typeface="ＭＳ Ｐゴシック" charset="0"/>
              </a:endParaRPr>
            </a:p>
          </p:txBody>
        </p:sp>
        <p:sp>
          <p:nvSpPr>
            <p:cNvPr id="47166" name="Oval 78"/>
            <p:cNvSpPr>
              <a:spLocks noChangeArrowheads="1"/>
            </p:cNvSpPr>
            <p:nvPr/>
          </p:nvSpPr>
          <p:spPr bwMode="auto">
            <a:xfrm>
              <a:off x="4922" y="1887"/>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7" name="Oval 79"/>
            <p:cNvSpPr>
              <a:spLocks noChangeArrowheads="1"/>
            </p:cNvSpPr>
            <p:nvPr/>
          </p:nvSpPr>
          <p:spPr bwMode="auto">
            <a:xfrm>
              <a:off x="5149" y="1751"/>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8" name="Oval 80"/>
            <p:cNvSpPr>
              <a:spLocks noChangeArrowheads="1"/>
            </p:cNvSpPr>
            <p:nvPr/>
          </p:nvSpPr>
          <p:spPr bwMode="auto">
            <a:xfrm>
              <a:off x="5103" y="2069"/>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69" name="Oval 81"/>
            <p:cNvSpPr>
              <a:spLocks noChangeArrowheads="1"/>
            </p:cNvSpPr>
            <p:nvPr/>
          </p:nvSpPr>
          <p:spPr bwMode="auto">
            <a:xfrm>
              <a:off x="4695" y="2250"/>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70" name="Oval 82"/>
            <p:cNvSpPr>
              <a:spLocks noChangeArrowheads="1"/>
            </p:cNvSpPr>
            <p:nvPr/>
          </p:nvSpPr>
          <p:spPr bwMode="auto">
            <a:xfrm>
              <a:off x="4468" y="1842"/>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71" name="Oval 83"/>
            <p:cNvSpPr>
              <a:spLocks noChangeArrowheads="1"/>
            </p:cNvSpPr>
            <p:nvPr/>
          </p:nvSpPr>
          <p:spPr bwMode="auto">
            <a:xfrm>
              <a:off x="4287" y="1978"/>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72" name="Oval 84"/>
            <p:cNvSpPr>
              <a:spLocks noChangeArrowheads="1"/>
            </p:cNvSpPr>
            <p:nvPr/>
          </p:nvSpPr>
          <p:spPr bwMode="auto">
            <a:xfrm>
              <a:off x="4287" y="2114"/>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73" name="Oval 85"/>
            <p:cNvSpPr>
              <a:spLocks noChangeArrowheads="1"/>
            </p:cNvSpPr>
            <p:nvPr/>
          </p:nvSpPr>
          <p:spPr bwMode="auto">
            <a:xfrm>
              <a:off x="4650" y="2069"/>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74" name="Oval 86"/>
            <p:cNvSpPr>
              <a:spLocks noChangeArrowheads="1"/>
            </p:cNvSpPr>
            <p:nvPr/>
          </p:nvSpPr>
          <p:spPr bwMode="auto">
            <a:xfrm>
              <a:off x="5103" y="2250"/>
              <a:ext cx="137" cy="13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75" name="Oval 87"/>
            <p:cNvSpPr>
              <a:spLocks noChangeArrowheads="1"/>
            </p:cNvSpPr>
            <p:nvPr/>
          </p:nvSpPr>
          <p:spPr bwMode="auto">
            <a:xfrm>
              <a:off x="4649" y="1480"/>
              <a:ext cx="272" cy="272"/>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47108" name="Text Box 88"/>
          <p:cNvSpPr txBox="1">
            <a:spLocks noChangeArrowheads="1"/>
          </p:cNvSpPr>
          <p:nvPr/>
        </p:nvSpPr>
        <p:spPr bwMode="auto">
          <a:xfrm>
            <a:off x="3957350" y="861388"/>
            <a:ext cx="14509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dirty="0">
                <a:solidFill>
                  <a:srgbClr val="000000"/>
                </a:solidFill>
              </a:rPr>
              <a:t>Saliency map</a:t>
            </a:r>
            <a:endParaRPr lang="en-US" sz="2000" dirty="0">
              <a:solidFill>
                <a:srgbClr val="000000"/>
              </a:solidFill>
            </a:endParaRPr>
          </a:p>
        </p:txBody>
      </p:sp>
      <p:sp>
        <p:nvSpPr>
          <p:cNvPr id="47109" name="Line 89"/>
          <p:cNvSpPr>
            <a:spLocks noChangeShapeType="1"/>
          </p:cNvSpPr>
          <p:nvPr/>
        </p:nvSpPr>
        <p:spPr bwMode="auto">
          <a:xfrm>
            <a:off x="3479560" y="2152276"/>
            <a:ext cx="442683"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 name="Group 1"/>
          <p:cNvGrpSpPr/>
          <p:nvPr/>
        </p:nvGrpSpPr>
        <p:grpSpPr>
          <a:xfrm>
            <a:off x="1822984" y="1486089"/>
            <a:ext cx="1577975" cy="1332374"/>
            <a:chOff x="298983" y="1574800"/>
            <a:chExt cx="1644650" cy="1922463"/>
          </a:xfrm>
        </p:grpSpPr>
        <p:sp>
          <p:nvSpPr>
            <p:cNvPr id="47114" name="Line 11"/>
            <p:cNvSpPr>
              <a:spLocks noChangeShapeType="1"/>
            </p:cNvSpPr>
            <p:nvPr/>
          </p:nvSpPr>
          <p:spPr bwMode="auto">
            <a:xfrm>
              <a:off x="1065745" y="2151063"/>
              <a:ext cx="0" cy="2571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5" name="Line 12"/>
            <p:cNvSpPr>
              <a:spLocks noChangeShapeType="1"/>
            </p:cNvSpPr>
            <p:nvPr/>
          </p:nvSpPr>
          <p:spPr bwMode="auto">
            <a:xfrm rot="-5400000">
              <a:off x="791108" y="25542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6" name="Line 13"/>
            <p:cNvSpPr>
              <a:spLocks noChangeShapeType="1"/>
            </p:cNvSpPr>
            <p:nvPr/>
          </p:nvSpPr>
          <p:spPr bwMode="auto">
            <a:xfrm rot="-5400000">
              <a:off x="791108" y="223520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7" name="Line 14"/>
            <p:cNvSpPr>
              <a:spLocks noChangeShapeType="1"/>
            </p:cNvSpPr>
            <p:nvPr/>
          </p:nvSpPr>
          <p:spPr bwMode="auto">
            <a:xfrm rot="-5400000">
              <a:off x="1284821" y="261937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8" name="Line 15"/>
            <p:cNvSpPr>
              <a:spLocks noChangeShapeType="1"/>
            </p:cNvSpPr>
            <p:nvPr/>
          </p:nvSpPr>
          <p:spPr bwMode="auto">
            <a:xfrm rot="-5400000">
              <a:off x="1340383"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9" name="Line 16"/>
            <p:cNvSpPr>
              <a:spLocks noChangeShapeType="1"/>
            </p:cNvSpPr>
            <p:nvPr/>
          </p:nvSpPr>
          <p:spPr bwMode="auto">
            <a:xfrm rot="-5400000">
              <a:off x="155945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0" name="Line 17"/>
            <p:cNvSpPr>
              <a:spLocks noChangeShapeType="1"/>
            </p:cNvSpPr>
            <p:nvPr/>
          </p:nvSpPr>
          <p:spPr bwMode="auto">
            <a:xfrm rot="-5400000">
              <a:off x="1010977" y="2874168"/>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1" name="Line 18"/>
            <p:cNvSpPr>
              <a:spLocks noChangeShapeType="1"/>
            </p:cNvSpPr>
            <p:nvPr/>
          </p:nvSpPr>
          <p:spPr bwMode="auto">
            <a:xfrm rot="-5400000">
              <a:off x="901439" y="1913732"/>
              <a:ext cx="0" cy="22066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2" name="Line 19"/>
            <p:cNvSpPr>
              <a:spLocks noChangeShapeType="1"/>
            </p:cNvSpPr>
            <p:nvPr/>
          </p:nvSpPr>
          <p:spPr bwMode="auto">
            <a:xfrm rot="-5400000">
              <a:off x="1284821" y="1849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3" name="Line 20"/>
            <p:cNvSpPr>
              <a:spLocks noChangeShapeType="1"/>
            </p:cNvSpPr>
            <p:nvPr/>
          </p:nvSpPr>
          <p:spPr bwMode="auto">
            <a:xfrm rot="-5400000">
              <a:off x="1503896" y="2874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4" name="Line 21"/>
            <p:cNvSpPr>
              <a:spLocks noChangeShapeType="1"/>
            </p:cNvSpPr>
            <p:nvPr/>
          </p:nvSpPr>
          <p:spPr bwMode="auto">
            <a:xfrm rot="-5400000">
              <a:off x="572033" y="1722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5" name="Line 22"/>
            <p:cNvSpPr>
              <a:spLocks noChangeShapeType="1"/>
            </p:cNvSpPr>
            <p:nvPr/>
          </p:nvSpPr>
          <p:spPr bwMode="auto">
            <a:xfrm rot="-5400000">
              <a:off x="572033" y="294005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6" name="Rectangle 23"/>
            <p:cNvSpPr>
              <a:spLocks noChangeArrowheads="1"/>
            </p:cNvSpPr>
            <p:nvPr/>
          </p:nvSpPr>
          <p:spPr bwMode="auto">
            <a:xfrm>
              <a:off x="298983" y="1574800"/>
              <a:ext cx="1644650" cy="19224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7" name="Line 24"/>
            <p:cNvSpPr>
              <a:spLocks noChangeShapeType="1"/>
            </p:cNvSpPr>
            <p:nvPr/>
          </p:nvSpPr>
          <p:spPr bwMode="auto">
            <a:xfrm rot="-5400000">
              <a:off x="1065746"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8" name="Line 25"/>
            <p:cNvSpPr>
              <a:spLocks noChangeShapeType="1"/>
            </p:cNvSpPr>
            <p:nvPr/>
          </p:nvSpPr>
          <p:spPr bwMode="auto">
            <a:xfrm rot="-5400000">
              <a:off x="1559458"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9" name="Line 26"/>
            <p:cNvSpPr>
              <a:spLocks noChangeShapeType="1"/>
            </p:cNvSpPr>
            <p:nvPr/>
          </p:nvSpPr>
          <p:spPr bwMode="auto">
            <a:xfrm rot="-5400000">
              <a:off x="518058"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0" name="Line 27"/>
            <p:cNvSpPr>
              <a:spLocks noChangeShapeType="1"/>
            </p:cNvSpPr>
            <p:nvPr/>
          </p:nvSpPr>
          <p:spPr bwMode="auto">
            <a:xfrm rot="-5400000">
              <a:off x="572033" y="2747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1" name="Line 28"/>
            <p:cNvSpPr>
              <a:spLocks noChangeShapeType="1"/>
            </p:cNvSpPr>
            <p:nvPr/>
          </p:nvSpPr>
          <p:spPr bwMode="auto">
            <a:xfrm rot="-5400000">
              <a:off x="112130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2" name="Line 29"/>
            <p:cNvSpPr>
              <a:spLocks noChangeShapeType="1"/>
            </p:cNvSpPr>
            <p:nvPr/>
          </p:nvSpPr>
          <p:spPr bwMode="auto">
            <a:xfrm rot="-5400000">
              <a:off x="1559458" y="191452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3" name="Line 30"/>
            <p:cNvSpPr>
              <a:spLocks noChangeShapeType="1"/>
            </p:cNvSpPr>
            <p:nvPr/>
          </p:nvSpPr>
          <p:spPr bwMode="auto">
            <a:xfrm rot="-5400000">
              <a:off x="1010977" y="1656556"/>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128" name="Group 127"/>
          <p:cNvGrpSpPr/>
          <p:nvPr/>
        </p:nvGrpSpPr>
        <p:grpSpPr>
          <a:xfrm>
            <a:off x="5690347" y="2549011"/>
            <a:ext cx="4877964" cy="4197291"/>
            <a:chOff x="6019530" y="1003124"/>
            <a:chExt cx="3044702" cy="2539622"/>
          </a:xfrm>
        </p:grpSpPr>
        <p:pic>
          <p:nvPicPr>
            <p:cNvPr id="129"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2182" y="1110696"/>
              <a:ext cx="2432050"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 name="Rectangle 129"/>
            <p:cNvSpPr/>
            <p:nvPr/>
          </p:nvSpPr>
          <p:spPr>
            <a:xfrm rot="2503115">
              <a:off x="6019530" y="1003124"/>
              <a:ext cx="1480540" cy="1704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FFFFFF"/>
                </a:solidFill>
              </a:endParaRPr>
            </a:p>
          </p:txBody>
        </p:sp>
      </p:grpSp>
      <p:sp>
        <p:nvSpPr>
          <p:cNvPr id="52" name="Text Box 2"/>
          <p:cNvSpPr txBox="1">
            <a:spLocks noChangeArrowheads="1"/>
          </p:cNvSpPr>
          <p:nvPr/>
        </p:nvSpPr>
        <p:spPr bwMode="auto">
          <a:xfrm>
            <a:off x="1524000" y="1"/>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b="1" dirty="0" smtClean="0">
                <a:solidFill>
                  <a:srgbClr val="000000"/>
                </a:solidFill>
              </a:rPr>
              <a:t>The theory  ----  The </a:t>
            </a:r>
            <a:r>
              <a:rPr lang="en-GB" sz="2000" b="1" dirty="0">
                <a:solidFill>
                  <a:srgbClr val="000000"/>
                </a:solidFill>
              </a:rPr>
              <a:t>V1 Saliency </a:t>
            </a:r>
            <a:r>
              <a:rPr lang="en-GB" sz="2000" b="1" dirty="0" smtClean="0">
                <a:solidFill>
                  <a:srgbClr val="000000"/>
                </a:solidFill>
              </a:rPr>
              <a:t>Hypothesis  (V1SH): </a:t>
            </a:r>
            <a:endParaRPr lang="en-GB" sz="2000" b="1" dirty="0">
              <a:solidFill>
                <a:srgbClr val="000000"/>
              </a:solidFill>
            </a:endParaRPr>
          </a:p>
          <a:p>
            <a:pPr fontAlgn="base">
              <a:spcBef>
                <a:spcPct val="0"/>
              </a:spcBef>
              <a:spcAft>
                <a:spcPct val="0"/>
              </a:spcAft>
            </a:pPr>
            <a:r>
              <a:rPr lang="en-GB" sz="2000" b="1" dirty="0">
                <a:solidFill>
                  <a:srgbClr val="FF0000"/>
                </a:solidFill>
              </a:rPr>
              <a:t>A bottom-up saliency map in the primary visual cortex </a:t>
            </a:r>
            <a:r>
              <a:rPr lang="en-GB" sz="1600" b="1" dirty="0">
                <a:solidFill>
                  <a:srgbClr val="FF0000"/>
                </a:solidFill>
              </a:rPr>
              <a:t>(Li 1999, 2002)</a:t>
            </a:r>
          </a:p>
        </p:txBody>
      </p:sp>
      <p:grpSp>
        <p:nvGrpSpPr>
          <p:cNvPr id="3" name="Group 2"/>
          <p:cNvGrpSpPr/>
          <p:nvPr/>
        </p:nvGrpSpPr>
        <p:grpSpPr>
          <a:xfrm>
            <a:off x="5598382" y="782783"/>
            <a:ext cx="2615516" cy="2074608"/>
            <a:chOff x="4074382" y="782783"/>
            <a:chExt cx="2615516" cy="2074608"/>
          </a:xfrm>
        </p:grpSpPr>
        <p:grpSp>
          <p:nvGrpSpPr>
            <p:cNvPr id="53" name="Group 30"/>
            <p:cNvGrpSpPr>
              <a:grpSpLocks/>
            </p:cNvGrpSpPr>
            <p:nvPr/>
          </p:nvGrpSpPr>
          <p:grpSpPr bwMode="auto">
            <a:xfrm>
              <a:off x="4531525" y="1519790"/>
              <a:ext cx="1584325" cy="1337601"/>
              <a:chOff x="1937" y="1118"/>
              <a:chExt cx="989" cy="954"/>
            </a:xfrm>
          </p:grpSpPr>
          <p:sp>
            <p:nvSpPr>
              <p:cNvPr id="54" name="Rectangle 31"/>
              <p:cNvSpPr>
                <a:spLocks noChangeArrowheads="1"/>
              </p:cNvSpPr>
              <p:nvPr/>
            </p:nvSpPr>
            <p:spPr bwMode="auto">
              <a:xfrm>
                <a:off x="1937" y="1118"/>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5" name="AutoShape 32"/>
              <p:cNvSpPr>
                <a:spLocks noChangeArrowheads="1"/>
              </p:cNvSpPr>
              <p:nvPr/>
            </p:nvSpPr>
            <p:spPr bwMode="auto">
              <a:xfrm>
                <a:off x="2342" y="1389"/>
                <a:ext cx="156" cy="119"/>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56" name="AutoShape 33"/>
              <p:cNvSpPr>
                <a:spLocks noChangeArrowheads="1"/>
              </p:cNvSpPr>
              <p:nvPr/>
            </p:nvSpPr>
            <p:spPr bwMode="auto">
              <a:xfrm>
                <a:off x="2062"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7" name="AutoShape 34"/>
              <p:cNvSpPr>
                <a:spLocks noChangeArrowheads="1"/>
              </p:cNvSpPr>
              <p:nvPr/>
            </p:nvSpPr>
            <p:spPr bwMode="auto">
              <a:xfrm>
                <a:off x="2312" y="1178"/>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8" name="AutoShape 35"/>
              <p:cNvSpPr>
                <a:spLocks noChangeArrowheads="1"/>
              </p:cNvSpPr>
              <p:nvPr/>
            </p:nvSpPr>
            <p:spPr bwMode="auto">
              <a:xfrm>
                <a:off x="2218"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9" name="AutoShape 36"/>
              <p:cNvSpPr>
                <a:spLocks noChangeArrowheads="1"/>
              </p:cNvSpPr>
              <p:nvPr/>
            </p:nvSpPr>
            <p:spPr bwMode="auto">
              <a:xfrm>
                <a:off x="2498"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0" name="AutoShape 37"/>
              <p:cNvSpPr>
                <a:spLocks noChangeArrowheads="1"/>
              </p:cNvSpPr>
              <p:nvPr/>
            </p:nvSpPr>
            <p:spPr bwMode="auto">
              <a:xfrm>
                <a:off x="2685"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1" name="AutoShape 38"/>
              <p:cNvSpPr>
                <a:spLocks noChangeArrowheads="1"/>
              </p:cNvSpPr>
              <p:nvPr/>
            </p:nvSpPr>
            <p:spPr bwMode="auto">
              <a:xfrm>
                <a:off x="2031" y="138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2" name="AutoShape 39"/>
              <p:cNvSpPr>
                <a:spLocks noChangeArrowheads="1"/>
              </p:cNvSpPr>
              <p:nvPr/>
            </p:nvSpPr>
            <p:spPr bwMode="auto">
              <a:xfrm>
                <a:off x="2187" y="1418"/>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3" name="AutoShape 40"/>
              <p:cNvSpPr>
                <a:spLocks noChangeArrowheads="1"/>
              </p:cNvSpPr>
              <p:nvPr/>
            </p:nvSpPr>
            <p:spPr bwMode="auto">
              <a:xfrm>
                <a:off x="2124"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4" name="AutoShape 41"/>
              <p:cNvSpPr>
                <a:spLocks noChangeArrowheads="1"/>
              </p:cNvSpPr>
              <p:nvPr/>
            </p:nvSpPr>
            <p:spPr bwMode="auto">
              <a:xfrm>
                <a:off x="2281"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5" name="AutoShape 42"/>
              <p:cNvSpPr>
                <a:spLocks noChangeArrowheads="1"/>
              </p:cNvSpPr>
              <p:nvPr/>
            </p:nvSpPr>
            <p:spPr bwMode="auto">
              <a:xfrm>
                <a:off x="2467"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6" name="AutoShape 43"/>
              <p:cNvSpPr>
                <a:spLocks noChangeArrowheads="1"/>
              </p:cNvSpPr>
              <p:nvPr/>
            </p:nvSpPr>
            <p:spPr bwMode="auto">
              <a:xfrm>
                <a:off x="2654"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7" name="AutoShape 44"/>
              <p:cNvSpPr>
                <a:spLocks noChangeArrowheads="1"/>
              </p:cNvSpPr>
              <p:nvPr/>
            </p:nvSpPr>
            <p:spPr bwMode="auto">
              <a:xfrm>
                <a:off x="2031" y="165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8" name="AutoShape 45"/>
              <p:cNvSpPr>
                <a:spLocks noChangeArrowheads="1"/>
              </p:cNvSpPr>
              <p:nvPr/>
            </p:nvSpPr>
            <p:spPr bwMode="auto">
              <a:xfrm>
                <a:off x="2062" y="180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9" name="AutoShape 46"/>
              <p:cNvSpPr>
                <a:spLocks noChangeArrowheads="1"/>
              </p:cNvSpPr>
              <p:nvPr/>
            </p:nvSpPr>
            <p:spPr bwMode="auto">
              <a:xfrm>
                <a:off x="2249" y="174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0" name="AutoShape 47"/>
              <p:cNvSpPr>
                <a:spLocks noChangeArrowheads="1"/>
              </p:cNvSpPr>
              <p:nvPr/>
            </p:nvSpPr>
            <p:spPr bwMode="auto">
              <a:xfrm>
                <a:off x="2342" y="1869"/>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1" name="AutoShape 48"/>
              <p:cNvSpPr>
                <a:spLocks noChangeArrowheads="1"/>
              </p:cNvSpPr>
              <p:nvPr/>
            </p:nvSpPr>
            <p:spPr bwMode="auto">
              <a:xfrm>
                <a:off x="2592" y="177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2" name="AutoShape 49"/>
              <p:cNvSpPr>
                <a:spLocks noChangeArrowheads="1"/>
              </p:cNvSpPr>
              <p:nvPr/>
            </p:nvSpPr>
            <p:spPr bwMode="auto">
              <a:xfrm>
                <a:off x="2654" y="192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3" name="AutoShape 50"/>
              <p:cNvSpPr>
                <a:spLocks noChangeArrowheads="1"/>
              </p:cNvSpPr>
              <p:nvPr/>
            </p:nvSpPr>
            <p:spPr bwMode="auto">
              <a:xfrm>
                <a:off x="2623" y="1418"/>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4" name="Text Box 28"/>
            <p:cNvSpPr txBox="1">
              <a:spLocks noChangeArrowheads="1"/>
            </p:cNvSpPr>
            <p:nvPr/>
          </p:nvSpPr>
          <p:spPr bwMode="auto">
            <a:xfrm>
              <a:off x="4170536" y="782783"/>
              <a:ext cx="2519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dirty="0">
                  <a:solidFill>
                    <a:srgbClr val="000000"/>
                  </a:solidFill>
                </a:rPr>
                <a:t>V1 firing rates (highest at each location)</a:t>
              </a:r>
              <a:endParaRPr lang="en-US" sz="1800" dirty="0">
                <a:solidFill>
                  <a:srgbClr val="000000"/>
                </a:solidFill>
              </a:endParaRPr>
            </a:p>
          </p:txBody>
        </p:sp>
        <p:sp>
          <p:nvSpPr>
            <p:cNvPr id="4" name="TextBox 3"/>
            <p:cNvSpPr txBox="1"/>
            <p:nvPr/>
          </p:nvSpPr>
          <p:spPr>
            <a:xfrm>
              <a:off x="4074382" y="1728131"/>
              <a:ext cx="444352" cy="646331"/>
            </a:xfrm>
            <a:prstGeom prst="rect">
              <a:avLst/>
            </a:prstGeom>
            <a:noFill/>
          </p:spPr>
          <p:txBody>
            <a:bodyPr wrap="none" rtlCol="0">
              <a:spAutoFit/>
            </a:bodyPr>
            <a:lstStyle/>
            <a:p>
              <a:r>
                <a:rPr lang="en-GB" sz="3600" dirty="0">
                  <a:solidFill>
                    <a:srgbClr val="000000"/>
                  </a:solidFill>
                </a:rPr>
                <a:t>=</a:t>
              </a:r>
            </a:p>
          </p:txBody>
        </p:sp>
      </p:grpSp>
      <p:grpSp>
        <p:nvGrpSpPr>
          <p:cNvPr id="76" name="Group 75"/>
          <p:cNvGrpSpPr>
            <a:grpSpLocks/>
          </p:cNvGrpSpPr>
          <p:nvPr/>
        </p:nvGrpSpPr>
        <p:grpSpPr bwMode="auto">
          <a:xfrm>
            <a:off x="7750303" y="1578733"/>
            <a:ext cx="2232025" cy="1069975"/>
            <a:chOff x="6911892" y="2060575"/>
            <a:chExt cx="2232108" cy="1069830"/>
          </a:xfrm>
        </p:grpSpPr>
        <p:sp>
          <p:nvSpPr>
            <p:cNvPr id="77" name="Text Box 48"/>
            <p:cNvSpPr txBox="1">
              <a:spLocks noChangeArrowheads="1"/>
            </p:cNvSpPr>
            <p:nvPr/>
          </p:nvSpPr>
          <p:spPr bwMode="auto">
            <a:xfrm>
              <a:off x="7395826" y="2060575"/>
              <a:ext cx="1748174" cy="1069830"/>
            </a:xfrm>
            <a:prstGeom prst="rect">
              <a:avLst/>
            </a:prstGeom>
            <a:noFill/>
            <a:ln w="3816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ts val="1125"/>
                </a:spcBef>
                <a:spcAft>
                  <a:spcPct val="0"/>
                </a:spcAft>
              </a:pPr>
              <a:r>
                <a:rPr lang="en-GB" sz="1800">
                  <a:solidFill>
                    <a:srgbClr val="000000"/>
                  </a:solidFill>
                </a:rPr>
                <a:t>Winner-take-all</a:t>
              </a:r>
            </a:p>
            <a:p>
              <a:pPr eaLnBrk="1" fontAlgn="base" hangingPunct="1">
                <a:spcBef>
                  <a:spcPts val="1125"/>
                </a:spcBef>
                <a:spcAft>
                  <a:spcPct val="0"/>
                </a:spcAft>
              </a:pPr>
              <a:r>
                <a:rPr lang="en-GB" sz="1800">
                  <a:solidFill>
                    <a:srgbClr val="000000"/>
                  </a:solidFill>
                </a:rPr>
                <a:t>Superior colliculus</a:t>
              </a:r>
            </a:p>
          </p:txBody>
        </p:sp>
        <p:sp>
          <p:nvSpPr>
            <p:cNvPr id="78" name="Line 49"/>
            <p:cNvSpPr>
              <a:spLocks noChangeShapeType="1"/>
            </p:cNvSpPr>
            <p:nvPr/>
          </p:nvSpPr>
          <p:spPr bwMode="auto">
            <a:xfrm>
              <a:off x="6911892" y="2636615"/>
              <a:ext cx="504024" cy="0"/>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9" name="Rounded Rectangle 78"/>
          <p:cNvSpPr/>
          <p:nvPr/>
        </p:nvSpPr>
        <p:spPr>
          <a:xfrm>
            <a:off x="7639850" y="4376058"/>
            <a:ext cx="614457" cy="1641261"/>
          </a:xfrm>
          <a:prstGeom prst="roundRect">
            <a:avLst/>
          </a:prstGeom>
          <a:noFill/>
          <a:ln w="152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custDataLst>
      <p:tags r:id="rId1"/>
    </p:custDataLst>
    <p:extLst>
      <p:ext uri="{BB962C8B-B14F-4D97-AF65-F5344CB8AC3E}">
        <p14:creationId xmlns:p14="http://schemas.microsoft.com/office/powerpoint/2010/main" val="165218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p:cNvGrpSpPr/>
          <p:nvPr/>
        </p:nvGrpSpPr>
        <p:grpSpPr>
          <a:xfrm>
            <a:off x="5690347" y="2549011"/>
            <a:ext cx="4877964" cy="4197291"/>
            <a:chOff x="6019530" y="1003124"/>
            <a:chExt cx="3044702" cy="2539622"/>
          </a:xfrm>
        </p:grpSpPr>
        <p:pic>
          <p:nvPicPr>
            <p:cNvPr id="171"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2182" y="1110696"/>
              <a:ext cx="2432050"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2" name="Rectangle 171"/>
            <p:cNvSpPr/>
            <p:nvPr/>
          </p:nvSpPr>
          <p:spPr>
            <a:xfrm rot="2503115">
              <a:off x="6019530" y="1003124"/>
              <a:ext cx="1480540" cy="1704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FFFFFF"/>
                </a:solidFill>
              </a:endParaRPr>
            </a:p>
          </p:txBody>
        </p:sp>
      </p:grpSp>
      <p:sp>
        <p:nvSpPr>
          <p:cNvPr id="47106"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a:solidFill>
                  <a:srgbClr val="000000"/>
                </a:solidFill>
              </a:rPr>
              <a:t>Retina inputs</a:t>
            </a:r>
            <a:endParaRPr lang="en-US" sz="2000">
              <a:solidFill>
                <a:srgbClr val="000000"/>
              </a:solidFill>
            </a:endParaRPr>
          </a:p>
        </p:txBody>
      </p:sp>
      <p:sp>
        <p:nvSpPr>
          <p:cNvPr id="47109" name="Line 89"/>
          <p:cNvSpPr>
            <a:spLocks noChangeShapeType="1"/>
          </p:cNvSpPr>
          <p:nvPr/>
        </p:nvSpPr>
        <p:spPr bwMode="auto">
          <a:xfrm flipV="1">
            <a:off x="3479559" y="2152136"/>
            <a:ext cx="2562958" cy="1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 name="Group 1"/>
          <p:cNvGrpSpPr/>
          <p:nvPr/>
        </p:nvGrpSpPr>
        <p:grpSpPr>
          <a:xfrm>
            <a:off x="1822984" y="1486089"/>
            <a:ext cx="1577975" cy="1332374"/>
            <a:chOff x="298983" y="1574800"/>
            <a:chExt cx="1644650" cy="1922463"/>
          </a:xfrm>
        </p:grpSpPr>
        <p:sp>
          <p:nvSpPr>
            <p:cNvPr id="47114" name="Line 11"/>
            <p:cNvSpPr>
              <a:spLocks noChangeShapeType="1"/>
            </p:cNvSpPr>
            <p:nvPr/>
          </p:nvSpPr>
          <p:spPr bwMode="auto">
            <a:xfrm>
              <a:off x="1065745" y="2151063"/>
              <a:ext cx="0" cy="2571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5" name="Line 12"/>
            <p:cNvSpPr>
              <a:spLocks noChangeShapeType="1"/>
            </p:cNvSpPr>
            <p:nvPr/>
          </p:nvSpPr>
          <p:spPr bwMode="auto">
            <a:xfrm rot="-5400000">
              <a:off x="791108" y="25542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6" name="Line 13"/>
            <p:cNvSpPr>
              <a:spLocks noChangeShapeType="1"/>
            </p:cNvSpPr>
            <p:nvPr/>
          </p:nvSpPr>
          <p:spPr bwMode="auto">
            <a:xfrm rot="-5400000">
              <a:off x="791108" y="223520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7" name="Line 14"/>
            <p:cNvSpPr>
              <a:spLocks noChangeShapeType="1"/>
            </p:cNvSpPr>
            <p:nvPr/>
          </p:nvSpPr>
          <p:spPr bwMode="auto">
            <a:xfrm rot="-5400000">
              <a:off x="1284821" y="261937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8" name="Line 15"/>
            <p:cNvSpPr>
              <a:spLocks noChangeShapeType="1"/>
            </p:cNvSpPr>
            <p:nvPr/>
          </p:nvSpPr>
          <p:spPr bwMode="auto">
            <a:xfrm rot="-5400000">
              <a:off x="1340383"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9" name="Line 16"/>
            <p:cNvSpPr>
              <a:spLocks noChangeShapeType="1"/>
            </p:cNvSpPr>
            <p:nvPr/>
          </p:nvSpPr>
          <p:spPr bwMode="auto">
            <a:xfrm rot="-5400000">
              <a:off x="155945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0" name="Line 17"/>
            <p:cNvSpPr>
              <a:spLocks noChangeShapeType="1"/>
            </p:cNvSpPr>
            <p:nvPr/>
          </p:nvSpPr>
          <p:spPr bwMode="auto">
            <a:xfrm rot="-5400000">
              <a:off x="1010977" y="2874168"/>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1" name="Line 18"/>
            <p:cNvSpPr>
              <a:spLocks noChangeShapeType="1"/>
            </p:cNvSpPr>
            <p:nvPr/>
          </p:nvSpPr>
          <p:spPr bwMode="auto">
            <a:xfrm rot="-5400000">
              <a:off x="901439" y="1913732"/>
              <a:ext cx="0" cy="22066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2" name="Line 19"/>
            <p:cNvSpPr>
              <a:spLocks noChangeShapeType="1"/>
            </p:cNvSpPr>
            <p:nvPr/>
          </p:nvSpPr>
          <p:spPr bwMode="auto">
            <a:xfrm rot="-5400000">
              <a:off x="1284821" y="1849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3" name="Line 20"/>
            <p:cNvSpPr>
              <a:spLocks noChangeShapeType="1"/>
            </p:cNvSpPr>
            <p:nvPr/>
          </p:nvSpPr>
          <p:spPr bwMode="auto">
            <a:xfrm rot="-5400000">
              <a:off x="1503896" y="2874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4" name="Line 21"/>
            <p:cNvSpPr>
              <a:spLocks noChangeShapeType="1"/>
            </p:cNvSpPr>
            <p:nvPr/>
          </p:nvSpPr>
          <p:spPr bwMode="auto">
            <a:xfrm rot="-5400000">
              <a:off x="572033" y="1722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5" name="Line 22"/>
            <p:cNvSpPr>
              <a:spLocks noChangeShapeType="1"/>
            </p:cNvSpPr>
            <p:nvPr/>
          </p:nvSpPr>
          <p:spPr bwMode="auto">
            <a:xfrm rot="-5400000">
              <a:off x="572033" y="294005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6" name="Rectangle 23"/>
            <p:cNvSpPr>
              <a:spLocks noChangeArrowheads="1"/>
            </p:cNvSpPr>
            <p:nvPr/>
          </p:nvSpPr>
          <p:spPr bwMode="auto">
            <a:xfrm>
              <a:off x="298983" y="1574800"/>
              <a:ext cx="1644650" cy="19224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7" name="Line 24"/>
            <p:cNvSpPr>
              <a:spLocks noChangeShapeType="1"/>
            </p:cNvSpPr>
            <p:nvPr/>
          </p:nvSpPr>
          <p:spPr bwMode="auto">
            <a:xfrm rot="-5400000">
              <a:off x="1065746"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8" name="Line 25"/>
            <p:cNvSpPr>
              <a:spLocks noChangeShapeType="1"/>
            </p:cNvSpPr>
            <p:nvPr/>
          </p:nvSpPr>
          <p:spPr bwMode="auto">
            <a:xfrm rot="-5400000">
              <a:off x="1559458"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9" name="Line 26"/>
            <p:cNvSpPr>
              <a:spLocks noChangeShapeType="1"/>
            </p:cNvSpPr>
            <p:nvPr/>
          </p:nvSpPr>
          <p:spPr bwMode="auto">
            <a:xfrm rot="-5400000">
              <a:off x="518058"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0" name="Line 27"/>
            <p:cNvSpPr>
              <a:spLocks noChangeShapeType="1"/>
            </p:cNvSpPr>
            <p:nvPr/>
          </p:nvSpPr>
          <p:spPr bwMode="auto">
            <a:xfrm rot="-5400000">
              <a:off x="572033" y="2747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1" name="Line 28"/>
            <p:cNvSpPr>
              <a:spLocks noChangeShapeType="1"/>
            </p:cNvSpPr>
            <p:nvPr/>
          </p:nvSpPr>
          <p:spPr bwMode="auto">
            <a:xfrm rot="-5400000">
              <a:off x="112130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2" name="Line 29"/>
            <p:cNvSpPr>
              <a:spLocks noChangeShapeType="1"/>
            </p:cNvSpPr>
            <p:nvPr/>
          </p:nvSpPr>
          <p:spPr bwMode="auto">
            <a:xfrm rot="-5400000">
              <a:off x="1559458" y="191452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3" name="Line 30"/>
            <p:cNvSpPr>
              <a:spLocks noChangeShapeType="1"/>
            </p:cNvSpPr>
            <p:nvPr/>
          </p:nvSpPr>
          <p:spPr bwMode="auto">
            <a:xfrm rot="-5400000">
              <a:off x="1010977" y="1656556"/>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53" name="Group 30"/>
          <p:cNvGrpSpPr>
            <a:grpSpLocks/>
          </p:cNvGrpSpPr>
          <p:nvPr/>
        </p:nvGrpSpPr>
        <p:grpSpPr bwMode="auto">
          <a:xfrm>
            <a:off x="6055526" y="1519791"/>
            <a:ext cx="1584325" cy="1337601"/>
            <a:chOff x="1937" y="1118"/>
            <a:chExt cx="989" cy="954"/>
          </a:xfrm>
        </p:grpSpPr>
        <p:sp>
          <p:nvSpPr>
            <p:cNvPr id="54" name="Rectangle 31"/>
            <p:cNvSpPr>
              <a:spLocks noChangeArrowheads="1"/>
            </p:cNvSpPr>
            <p:nvPr/>
          </p:nvSpPr>
          <p:spPr bwMode="auto">
            <a:xfrm>
              <a:off x="1937" y="1118"/>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5" name="AutoShape 32"/>
            <p:cNvSpPr>
              <a:spLocks noChangeArrowheads="1"/>
            </p:cNvSpPr>
            <p:nvPr/>
          </p:nvSpPr>
          <p:spPr bwMode="auto">
            <a:xfrm>
              <a:off x="2342" y="1389"/>
              <a:ext cx="156" cy="119"/>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56" name="AutoShape 33"/>
            <p:cNvSpPr>
              <a:spLocks noChangeArrowheads="1"/>
            </p:cNvSpPr>
            <p:nvPr/>
          </p:nvSpPr>
          <p:spPr bwMode="auto">
            <a:xfrm>
              <a:off x="2062"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7" name="AutoShape 34"/>
            <p:cNvSpPr>
              <a:spLocks noChangeArrowheads="1"/>
            </p:cNvSpPr>
            <p:nvPr/>
          </p:nvSpPr>
          <p:spPr bwMode="auto">
            <a:xfrm>
              <a:off x="2312" y="1178"/>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8" name="AutoShape 35"/>
            <p:cNvSpPr>
              <a:spLocks noChangeArrowheads="1"/>
            </p:cNvSpPr>
            <p:nvPr/>
          </p:nvSpPr>
          <p:spPr bwMode="auto">
            <a:xfrm>
              <a:off x="2218"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9" name="AutoShape 36"/>
            <p:cNvSpPr>
              <a:spLocks noChangeArrowheads="1"/>
            </p:cNvSpPr>
            <p:nvPr/>
          </p:nvSpPr>
          <p:spPr bwMode="auto">
            <a:xfrm>
              <a:off x="2498"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0" name="AutoShape 37"/>
            <p:cNvSpPr>
              <a:spLocks noChangeArrowheads="1"/>
            </p:cNvSpPr>
            <p:nvPr/>
          </p:nvSpPr>
          <p:spPr bwMode="auto">
            <a:xfrm>
              <a:off x="2685"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1" name="AutoShape 38"/>
            <p:cNvSpPr>
              <a:spLocks noChangeArrowheads="1"/>
            </p:cNvSpPr>
            <p:nvPr/>
          </p:nvSpPr>
          <p:spPr bwMode="auto">
            <a:xfrm>
              <a:off x="2031" y="138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2" name="AutoShape 39"/>
            <p:cNvSpPr>
              <a:spLocks noChangeArrowheads="1"/>
            </p:cNvSpPr>
            <p:nvPr/>
          </p:nvSpPr>
          <p:spPr bwMode="auto">
            <a:xfrm>
              <a:off x="2187" y="1418"/>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3" name="AutoShape 40"/>
            <p:cNvSpPr>
              <a:spLocks noChangeArrowheads="1"/>
            </p:cNvSpPr>
            <p:nvPr/>
          </p:nvSpPr>
          <p:spPr bwMode="auto">
            <a:xfrm>
              <a:off x="2124"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4" name="AutoShape 41"/>
            <p:cNvSpPr>
              <a:spLocks noChangeArrowheads="1"/>
            </p:cNvSpPr>
            <p:nvPr/>
          </p:nvSpPr>
          <p:spPr bwMode="auto">
            <a:xfrm>
              <a:off x="2281"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5" name="AutoShape 42"/>
            <p:cNvSpPr>
              <a:spLocks noChangeArrowheads="1"/>
            </p:cNvSpPr>
            <p:nvPr/>
          </p:nvSpPr>
          <p:spPr bwMode="auto">
            <a:xfrm>
              <a:off x="2467"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6" name="AutoShape 43"/>
            <p:cNvSpPr>
              <a:spLocks noChangeArrowheads="1"/>
            </p:cNvSpPr>
            <p:nvPr/>
          </p:nvSpPr>
          <p:spPr bwMode="auto">
            <a:xfrm>
              <a:off x="2654"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7" name="AutoShape 44"/>
            <p:cNvSpPr>
              <a:spLocks noChangeArrowheads="1"/>
            </p:cNvSpPr>
            <p:nvPr/>
          </p:nvSpPr>
          <p:spPr bwMode="auto">
            <a:xfrm>
              <a:off x="2031" y="165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8" name="AutoShape 45"/>
            <p:cNvSpPr>
              <a:spLocks noChangeArrowheads="1"/>
            </p:cNvSpPr>
            <p:nvPr/>
          </p:nvSpPr>
          <p:spPr bwMode="auto">
            <a:xfrm>
              <a:off x="2062" y="180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9" name="AutoShape 46"/>
            <p:cNvSpPr>
              <a:spLocks noChangeArrowheads="1"/>
            </p:cNvSpPr>
            <p:nvPr/>
          </p:nvSpPr>
          <p:spPr bwMode="auto">
            <a:xfrm>
              <a:off x="2249" y="174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0" name="AutoShape 47"/>
            <p:cNvSpPr>
              <a:spLocks noChangeArrowheads="1"/>
            </p:cNvSpPr>
            <p:nvPr/>
          </p:nvSpPr>
          <p:spPr bwMode="auto">
            <a:xfrm>
              <a:off x="2342" y="1869"/>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1" name="AutoShape 48"/>
            <p:cNvSpPr>
              <a:spLocks noChangeArrowheads="1"/>
            </p:cNvSpPr>
            <p:nvPr/>
          </p:nvSpPr>
          <p:spPr bwMode="auto">
            <a:xfrm>
              <a:off x="2592" y="177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2" name="AutoShape 49"/>
            <p:cNvSpPr>
              <a:spLocks noChangeArrowheads="1"/>
            </p:cNvSpPr>
            <p:nvPr/>
          </p:nvSpPr>
          <p:spPr bwMode="auto">
            <a:xfrm>
              <a:off x="2654" y="192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3" name="AutoShape 50"/>
            <p:cNvSpPr>
              <a:spLocks noChangeArrowheads="1"/>
            </p:cNvSpPr>
            <p:nvPr/>
          </p:nvSpPr>
          <p:spPr bwMode="auto">
            <a:xfrm>
              <a:off x="2623" y="1418"/>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4" name="Text Box 28"/>
          <p:cNvSpPr txBox="1">
            <a:spLocks noChangeArrowheads="1"/>
          </p:cNvSpPr>
          <p:nvPr/>
        </p:nvSpPr>
        <p:spPr bwMode="auto">
          <a:xfrm>
            <a:off x="5694536" y="782783"/>
            <a:ext cx="2519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dirty="0">
                <a:solidFill>
                  <a:srgbClr val="000000"/>
                </a:solidFill>
              </a:rPr>
              <a:t>V1 firing rates (highest at each location)</a:t>
            </a:r>
            <a:endParaRPr lang="en-US" sz="1800" dirty="0">
              <a:solidFill>
                <a:srgbClr val="000000"/>
              </a:solidFill>
            </a:endParaRPr>
          </a:p>
        </p:txBody>
      </p:sp>
      <p:grpSp>
        <p:nvGrpSpPr>
          <p:cNvPr id="76" name="Group 75"/>
          <p:cNvGrpSpPr>
            <a:grpSpLocks/>
          </p:cNvGrpSpPr>
          <p:nvPr/>
        </p:nvGrpSpPr>
        <p:grpSpPr bwMode="auto">
          <a:xfrm>
            <a:off x="7750303" y="1578733"/>
            <a:ext cx="2232025" cy="1069975"/>
            <a:chOff x="6911892" y="2060575"/>
            <a:chExt cx="2232108" cy="1069830"/>
          </a:xfrm>
        </p:grpSpPr>
        <p:sp>
          <p:nvSpPr>
            <p:cNvPr id="77" name="Text Box 48"/>
            <p:cNvSpPr txBox="1">
              <a:spLocks noChangeArrowheads="1"/>
            </p:cNvSpPr>
            <p:nvPr/>
          </p:nvSpPr>
          <p:spPr bwMode="auto">
            <a:xfrm>
              <a:off x="7395826" y="2060575"/>
              <a:ext cx="1748174" cy="1069830"/>
            </a:xfrm>
            <a:prstGeom prst="rect">
              <a:avLst/>
            </a:prstGeom>
            <a:noFill/>
            <a:ln w="3816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ts val="1125"/>
                </a:spcBef>
                <a:spcAft>
                  <a:spcPct val="0"/>
                </a:spcAft>
              </a:pPr>
              <a:r>
                <a:rPr lang="en-GB" sz="1800">
                  <a:solidFill>
                    <a:srgbClr val="000000"/>
                  </a:solidFill>
                </a:rPr>
                <a:t>Winner-take-all</a:t>
              </a:r>
            </a:p>
            <a:p>
              <a:pPr eaLnBrk="1" fontAlgn="base" hangingPunct="1">
                <a:spcBef>
                  <a:spcPts val="1125"/>
                </a:spcBef>
                <a:spcAft>
                  <a:spcPct val="0"/>
                </a:spcAft>
              </a:pPr>
              <a:r>
                <a:rPr lang="en-GB" sz="1800">
                  <a:solidFill>
                    <a:srgbClr val="000000"/>
                  </a:solidFill>
                </a:rPr>
                <a:t>Superior colliculus</a:t>
              </a:r>
            </a:p>
          </p:txBody>
        </p:sp>
        <p:sp>
          <p:nvSpPr>
            <p:cNvPr id="78" name="Line 49"/>
            <p:cNvSpPr>
              <a:spLocks noChangeShapeType="1"/>
            </p:cNvSpPr>
            <p:nvPr/>
          </p:nvSpPr>
          <p:spPr bwMode="auto">
            <a:xfrm>
              <a:off x="6911892" y="2636615"/>
              <a:ext cx="504024" cy="0"/>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123" name="Group 86"/>
          <p:cNvGrpSpPr>
            <a:grpSpLocks/>
          </p:cNvGrpSpPr>
          <p:nvPr/>
        </p:nvGrpSpPr>
        <p:grpSpPr bwMode="auto">
          <a:xfrm>
            <a:off x="1794242" y="3189811"/>
            <a:ext cx="1601787" cy="1316038"/>
            <a:chOff x="294165" y="4941783"/>
            <a:chExt cx="1517782" cy="1334533"/>
          </a:xfrm>
        </p:grpSpPr>
        <p:sp>
          <p:nvSpPr>
            <p:cNvPr id="124" name="Line 11"/>
            <p:cNvSpPr>
              <a:spLocks noChangeShapeType="1"/>
            </p:cNvSpPr>
            <p:nvPr/>
          </p:nvSpPr>
          <p:spPr bwMode="auto">
            <a:xfrm rot="5400000">
              <a:off x="1002665" y="5348431"/>
              <a:ext cx="0" cy="165467"/>
            </a:xfrm>
            <a:prstGeom prst="line">
              <a:avLst/>
            </a:prstGeom>
            <a:noFill/>
            <a:ln w="76200">
              <a:solidFill>
                <a:srgbClr val="FF0000"/>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25" name="Line 12"/>
            <p:cNvSpPr>
              <a:spLocks noChangeShapeType="1"/>
            </p:cNvSpPr>
            <p:nvPr/>
          </p:nvSpPr>
          <p:spPr bwMode="auto">
            <a:xfrm rot="16200000">
              <a:off x="749199" y="5595247"/>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26" name="Line 13"/>
            <p:cNvSpPr>
              <a:spLocks noChangeShapeType="1"/>
            </p:cNvSpPr>
            <p:nvPr/>
          </p:nvSpPr>
          <p:spPr bwMode="auto">
            <a:xfrm rot="16200000">
              <a:off x="749199" y="537309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27" name="Line 14"/>
            <p:cNvSpPr>
              <a:spLocks noChangeShapeType="1"/>
            </p:cNvSpPr>
            <p:nvPr/>
          </p:nvSpPr>
          <p:spPr bwMode="auto">
            <a:xfrm rot="16200000">
              <a:off x="1204985" y="564032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1" name="Line 15"/>
            <p:cNvSpPr>
              <a:spLocks noChangeShapeType="1"/>
            </p:cNvSpPr>
            <p:nvPr/>
          </p:nvSpPr>
          <p:spPr bwMode="auto">
            <a:xfrm rot="16200000">
              <a:off x="1255378" y="5330380"/>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2" name="Line 16"/>
            <p:cNvSpPr>
              <a:spLocks noChangeShapeType="1"/>
            </p:cNvSpPr>
            <p:nvPr/>
          </p:nvSpPr>
          <p:spPr bwMode="auto">
            <a:xfrm rot="16200000">
              <a:off x="1457698" y="555178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3" name="Line 17"/>
            <p:cNvSpPr>
              <a:spLocks noChangeShapeType="1"/>
            </p:cNvSpPr>
            <p:nvPr/>
          </p:nvSpPr>
          <p:spPr bwMode="auto">
            <a:xfrm rot="16200000">
              <a:off x="951520" y="581976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4" name="Line 18"/>
            <p:cNvSpPr>
              <a:spLocks noChangeShapeType="1"/>
            </p:cNvSpPr>
            <p:nvPr/>
          </p:nvSpPr>
          <p:spPr bwMode="auto">
            <a:xfrm rot="16200000">
              <a:off x="850735" y="5151692"/>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5" name="Line 19"/>
            <p:cNvSpPr>
              <a:spLocks noChangeShapeType="1"/>
            </p:cNvSpPr>
            <p:nvPr/>
          </p:nvSpPr>
          <p:spPr bwMode="auto">
            <a:xfrm rot="16200000">
              <a:off x="1204985" y="5107475"/>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6" name="Line 20"/>
            <p:cNvSpPr>
              <a:spLocks noChangeShapeType="1"/>
            </p:cNvSpPr>
            <p:nvPr/>
          </p:nvSpPr>
          <p:spPr bwMode="auto">
            <a:xfrm rot="16200000">
              <a:off x="1407306" y="581976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7" name="Line 21"/>
            <p:cNvSpPr>
              <a:spLocks noChangeShapeType="1"/>
            </p:cNvSpPr>
            <p:nvPr/>
          </p:nvSpPr>
          <p:spPr bwMode="auto">
            <a:xfrm rot="16200000">
              <a:off x="546878" y="5018077"/>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8" name="Line 22"/>
            <p:cNvSpPr>
              <a:spLocks noChangeShapeType="1"/>
            </p:cNvSpPr>
            <p:nvPr/>
          </p:nvSpPr>
          <p:spPr bwMode="auto">
            <a:xfrm rot="16200000">
              <a:off x="546878" y="5864837"/>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9" name="Rectangle 23"/>
            <p:cNvSpPr>
              <a:spLocks noChangeArrowheads="1"/>
            </p:cNvSpPr>
            <p:nvPr/>
          </p:nvSpPr>
          <p:spPr bwMode="auto">
            <a:xfrm>
              <a:off x="294165" y="4941783"/>
              <a:ext cx="1517782" cy="1334533"/>
            </a:xfrm>
            <a:prstGeom prst="rect">
              <a:avLst/>
            </a:prstGeom>
            <a:noFill/>
            <a:ln w="38100">
              <a:solidFill>
                <a:srgbClr val="000000"/>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defRPr/>
              </a:pPr>
              <a:endParaRPr lang="en-US" altLang="en-US" kern="0">
                <a:solidFill>
                  <a:srgbClr val="000000"/>
                </a:solidFill>
                <a:latin typeface="Times New Roman" panose="02020603050405020304" pitchFamily="18" charset="0"/>
              </a:endParaRPr>
            </a:p>
          </p:txBody>
        </p:sp>
        <p:sp>
          <p:nvSpPr>
            <p:cNvPr id="140" name="Line 24"/>
            <p:cNvSpPr>
              <a:spLocks noChangeShapeType="1"/>
            </p:cNvSpPr>
            <p:nvPr/>
          </p:nvSpPr>
          <p:spPr bwMode="auto">
            <a:xfrm rot="16200000">
              <a:off x="1002665" y="5996842"/>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1" name="Line 25"/>
            <p:cNvSpPr>
              <a:spLocks noChangeShapeType="1"/>
            </p:cNvSpPr>
            <p:nvPr/>
          </p:nvSpPr>
          <p:spPr bwMode="auto">
            <a:xfrm rot="16200000">
              <a:off x="1457698" y="5996090"/>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2" name="Line 26"/>
            <p:cNvSpPr>
              <a:spLocks noChangeShapeType="1"/>
            </p:cNvSpPr>
            <p:nvPr/>
          </p:nvSpPr>
          <p:spPr bwMode="auto">
            <a:xfrm rot="16200000">
              <a:off x="496486" y="5329628"/>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3" name="Line 27"/>
            <p:cNvSpPr>
              <a:spLocks noChangeShapeType="1"/>
            </p:cNvSpPr>
            <p:nvPr/>
          </p:nvSpPr>
          <p:spPr bwMode="auto">
            <a:xfrm rot="16200000">
              <a:off x="546878" y="5731224"/>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4" name="Line 28"/>
            <p:cNvSpPr>
              <a:spLocks noChangeShapeType="1"/>
            </p:cNvSpPr>
            <p:nvPr/>
          </p:nvSpPr>
          <p:spPr bwMode="auto">
            <a:xfrm rot="16200000">
              <a:off x="1053056" y="5551782"/>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5" name="Line 29"/>
            <p:cNvSpPr>
              <a:spLocks noChangeShapeType="1"/>
            </p:cNvSpPr>
            <p:nvPr/>
          </p:nvSpPr>
          <p:spPr bwMode="auto">
            <a:xfrm rot="16200000">
              <a:off x="1457698" y="5150941"/>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6" name="Line 30"/>
            <p:cNvSpPr>
              <a:spLocks noChangeShapeType="1"/>
            </p:cNvSpPr>
            <p:nvPr/>
          </p:nvSpPr>
          <p:spPr bwMode="auto">
            <a:xfrm rot="16200000">
              <a:off x="951520" y="497300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grpSp>
      <p:sp>
        <p:nvSpPr>
          <p:cNvPr id="147" name="Line 12"/>
          <p:cNvSpPr>
            <a:spLocks noChangeShapeType="1"/>
          </p:cNvSpPr>
          <p:nvPr/>
        </p:nvSpPr>
        <p:spPr bwMode="auto">
          <a:xfrm>
            <a:off x="2468927" y="5215463"/>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8" name="Line 13"/>
          <p:cNvSpPr>
            <a:spLocks noChangeShapeType="1"/>
          </p:cNvSpPr>
          <p:nvPr/>
        </p:nvSpPr>
        <p:spPr bwMode="auto">
          <a:xfrm>
            <a:off x="2722927" y="5215463"/>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9" name="Line 14"/>
          <p:cNvSpPr>
            <a:spLocks noChangeShapeType="1"/>
          </p:cNvSpPr>
          <p:nvPr/>
        </p:nvSpPr>
        <p:spPr bwMode="auto">
          <a:xfrm>
            <a:off x="2418127" y="563138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0" name="Line 15"/>
          <p:cNvSpPr>
            <a:spLocks noChangeShapeType="1"/>
          </p:cNvSpPr>
          <p:nvPr/>
        </p:nvSpPr>
        <p:spPr bwMode="auto">
          <a:xfrm>
            <a:off x="2743565" y="575679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1" name="Line 16"/>
          <p:cNvSpPr>
            <a:spLocks noChangeShapeType="1"/>
          </p:cNvSpPr>
          <p:nvPr/>
        </p:nvSpPr>
        <p:spPr bwMode="auto">
          <a:xfrm>
            <a:off x="2518140" y="586316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2" name="Line 17"/>
          <p:cNvSpPr>
            <a:spLocks noChangeShapeType="1"/>
          </p:cNvSpPr>
          <p:nvPr/>
        </p:nvSpPr>
        <p:spPr bwMode="auto">
          <a:xfrm>
            <a:off x="2213340" y="539961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3" name="Line 18"/>
          <p:cNvSpPr>
            <a:spLocks noChangeShapeType="1"/>
          </p:cNvSpPr>
          <p:nvPr/>
        </p:nvSpPr>
        <p:spPr bwMode="auto">
          <a:xfrm>
            <a:off x="2976927" y="530753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4" name="Line 19"/>
          <p:cNvSpPr>
            <a:spLocks noChangeShapeType="1"/>
          </p:cNvSpPr>
          <p:nvPr/>
        </p:nvSpPr>
        <p:spPr bwMode="auto">
          <a:xfrm>
            <a:off x="3027727" y="563138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5" name="Line 20"/>
          <p:cNvSpPr>
            <a:spLocks noChangeShapeType="1"/>
          </p:cNvSpPr>
          <p:nvPr/>
        </p:nvSpPr>
        <p:spPr bwMode="auto">
          <a:xfrm>
            <a:off x="2213340" y="58171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6" name="Line 21"/>
          <p:cNvSpPr>
            <a:spLocks noChangeShapeType="1"/>
          </p:cNvSpPr>
          <p:nvPr/>
        </p:nvSpPr>
        <p:spPr bwMode="auto">
          <a:xfrm>
            <a:off x="3130915" y="50297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7" name="Line 22"/>
          <p:cNvSpPr>
            <a:spLocks noChangeShapeType="1"/>
          </p:cNvSpPr>
          <p:nvPr/>
        </p:nvSpPr>
        <p:spPr bwMode="auto">
          <a:xfrm>
            <a:off x="2162540" y="50297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8" name="Rectangle 23"/>
          <p:cNvSpPr>
            <a:spLocks noChangeArrowheads="1"/>
          </p:cNvSpPr>
          <p:nvPr/>
        </p:nvSpPr>
        <p:spPr bwMode="auto">
          <a:xfrm rot="5400000">
            <a:off x="1880760" y="4751118"/>
            <a:ext cx="1463675" cy="1614488"/>
          </a:xfrm>
          <a:prstGeom prst="rect">
            <a:avLst/>
          </a:prstGeom>
          <a:noFill/>
          <a:ln w="38100">
            <a:solidFill>
              <a:srgbClr val="000000"/>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defRPr/>
            </a:pPr>
            <a:endParaRPr lang="en-US" altLang="en-US" kern="0">
              <a:solidFill>
                <a:srgbClr val="000000"/>
              </a:solidFill>
              <a:latin typeface="Times New Roman" panose="02020603050405020304" pitchFamily="18" charset="0"/>
            </a:endParaRPr>
          </a:p>
        </p:txBody>
      </p:sp>
      <p:sp>
        <p:nvSpPr>
          <p:cNvPr id="159" name="Line 24"/>
          <p:cNvSpPr>
            <a:spLocks noChangeShapeType="1"/>
          </p:cNvSpPr>
          <p:nvPr/>
        </p:nvSpPr>
        <p:spPr bwMode="auto">
          <a:xfrm>
            <a:off x="2010140" y="544564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0" name="Line 25"/>
          <p:cNvSpPr>
            <a:spLocks noChangeShapeType="1"/>
          </p:cNvSpPr>
          <p:nvPr/>
        </p:nvSpPr>
        <p:spPr bwMode="auto">
          <a:xfrm>
            <a:off x="2010140" y="586316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1" name="Line 26"/>
          <p:cNvSpPr>
            <a:spLocks noChangeShapeType="1"/>
          </p:cNvSpPr>
          <p:nvPr/>
        </p:nvSpPr>
        <p:spPr bwMode="auto">
          <a:xfrm>
            <a:off x="2773727" y="4983688"/>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2" name="Line 27"/>
          <p:cNvSpPr>
            <a:spLocks noChangeShapeType="1"/>
          </p:cNvSpPr>
          <p:nvPr/>
        </p:nvSpPr>
        <p:spPr bwMode="auto">
          <a:xfrm>
            <a:off x="2314940" y="50297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3" name="Line 28"/>
          <p:cNvSpPr>
            <a:spLocks noChangeShapeType="1"/>
          </p:cNvSpPr>
          <p:nvPr/>
        </p:nvSpPr>
        <p:spPr bwMode="auto">
          <a:xfrm>
            <a:off x="2518140" y="549327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4" name="Line 29"/>
          <p:cNvSpPr>
            <a:spLocks noChangeShapeType="1"/>
          </p:cNvSpPr>
          <p:nvPr/>
        </p:nvSpPr>
        <p:spPr bwMode="auto">
          <a:xfrm>
            <a:off x="2976927" y="586316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5" name="Line 30"/>
          <p:cNvSpPr>
            <a:spLocks noChangeShapeType="1"/>
          </p:cNvSpPr>
          <p:nvPr/>
        </p:nvSpPr>
        <p:spPr bwMode="auto">
          <a:xfrm>
            <a:off x="3181715" y="539961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6" name="Line 18"/>
          <p:cNvSpPr>
            <a:spLocks noChangeShapeType="1"/>
          </p:cNvSpPr>
          <p:nvPr/>
        </p:nvSpPr>
        <p:spPr bwMode="auto">
          <a:xfrm>
            <a:off x="2803890" y="54488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grpSp>
        <p:nvGrpSpPr>
          <p:cNvPr id="167" name="Group 166"/>
          <p:cNvGrpSpPr>
            <a:grpSpLocks/>
          </p:cNvGrpSpPr>
          <p:nvPr/>
        </p:nvGrpSpPr>
        <p:grpSpPr bwMode="auto">
          <a:xfrm>
            <a:off x="3910019" y="2598750"/>
            <a:ext cx="2013594" cy="2910398"/>
            <a:chOff x="2277688" y="2581058"/>
            <a:chExt cx="2016076" cy="2910026"/>
          </a:xfrm>
        </p:grpSpPr>
        <p:sp>
          <p:nvSpPr>
            <p:cNvPr id="168" name="Line 89"/>
            <p:cNvSpPr>
              <a:spLocks noChangeShapeType="1"/>
            </p:cNvSpPr>
            <p:nvPr/>
          </p:nvSpPr>
          <p:spPr bwMode="auto">
            <a:xfrm flipV="1">
              <a:off x="2277688" y="2581058"/>
              <a:ext cx="2016075" cy="114437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defRPr/>
              </a:pPr>
              <a:endParaRPr lang="en-GB" kern="0">
                <a:solidFill>
                  <a:srgbClr val="000000"/>
                </a:solidFill>
                <a:latin typeface="Calibri" panose="020F0502020204030204"/>
                <a:ea typeface="ＭＳ Ｐゴシック" panose="020B0600070205080204" pitchFamily="34" charset="-128"/>
              </a:endParaRPr>
            </a:p>
          </p:txBody>
        </p:sp>
        <p:sp>
          <p:nvSpPr>
            <p:cNvPr id="169" name="Line 89"/>
            <p:cNvSpPr>
              <a:spLocks noChangeShapeType="1"/>
            </p:cNvSpPr>
            <p:nvPr/>
          </p:nvSpPr>
          <p:spPr bwMode="auto">
            <a:xfrm flipV="1">
              <a:off x="2277689" y="2939842"/>
              <a:ext cx="2016075" cy="255124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defRPr/>
              </a:pPr>
              <a:endParaRPr lang="en-GB" kern="0">
                <a:solidFill>
                  <a:srgbClr val="000000"/>
                </a:solidFill>
                <a:latin typeface="Calibri" panose="020F0502020204030204"/>
                <a:ea typeface="ＭＳ Ｐゴシック" panose="020B0600070205080204" pitchFamily="34" charset="-128"/>
              </a:endParaRPr>
            </a:p>
          </p:txBody>
        </p:sp>
      </p:grpSp>
      <p:sp>
        <p:nvSpPr>
          <p:cNvPr id="98" name="Text Box 2"/>
          <p:cNvSpPr txBox="1">
            <a:spLocks noChangeArrowheads="1"/>
          </p:cNvSpPr>
          <p:nvPr/>
        </p:nvSpPr>
        <p:spPr bwMode="auto">
          <a:xfrm>
            <a:off x="1524000" y="1"/>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b="1" dirty="0" smtClean="0">
                <a:solidFill>
                  <a:srgbClr val="000000"/>
                </a:solidFill>
              </a:rPr>
              <a:t>The theory  ----  The </a:t>
            </a:r>
            <a:r>
              <a:rPr lang="en-GB" sz="2000" b="1" dirty="0">
                <a:solidFill>
                  <a:srgbClr val="000000"/>
                </a:solidFill>
              </a:rPr>
              <a:t>V1 Saliency </a:t>
            </a:r>
            <a:r>
              <a:rPr lang="en-GB" sz="2000" b="1" dirty="0" smtClean="0">
                <a:solidFill>
                  <a:srgbClr val="000000"/>
                </a:solidFill>
              </a:rPr>
              <a:t>Hypothesis  (V1SH): </a:t>
            </a:r>
            <a:endParaRPr lang="en-GB" sz="2000" b="1" dirty="0">
              <a:solidFill>
                <a:srgbClr val="000000"/>
              </a:solidFill>
            </a:endParaRPr>
          </a:p>
          <a:p>
            <a:pPr fontAlgn="base">
              <a:spcBef>
                <a:spcPct val="0"/>
              </a:spcBef>
              <a:spcAft>
                <a:spcPct val="0"/>
              </a:spcAft>
            </a:pPr>
            <a:r>
              <a:rPr lang="en-GB" sz="2000" b="1" dirty="0">
                <a:solidFill>
                  <a:srgbClr val="FF0000"/>
                </a:solidFill>
              </a:rPr>
              <a:t>A bottom-up saliency map in the primary visual cortex </a:t>
            </a:r>
            <a:r>
              <a:rPr lang="en-GB" sz="1600" b="1" dirty="0">
                <a:solidFill>
                  <a:srgbClr val="FF0000"/>
                </a:solidFill>
              </a:rPr>
              <a:t>(Li 1999, 2002)</a:t>
            </a:r>
          </a:p>
        </p:txBody>
      </p:sp>
    </p:spTree>
    <p:custDataLst>
      <p:tags r:id="rId1"/>
    </p:custDataLst>
    <p:extLst>
      <p:ext uri="{BB962C8B-B14F-4D97-AF65-F5344CB8AC3E}">
        <p14:creationId xmlns:p14="http://schemas.microsoft.com/office/powerpoint/2010/main" val="1151163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63" presetClass="path" presetSubtype="0" repeatCount="indefinite" accel="50000" decel="50000" fill="hold" grpId="0" nodeType="withEffect">
                                  <p:stCondLst>
                                    <p:cond delay="0"/>
                                  </p:stCondLst>
                                  <p:childTnLst>
                                    <p:animMotion origin="layout" path="M -4.16667E-7 2.96296E-6 L 0.01029 0.00092 " pathEditMode="relative" rAng="0" ptsTypes="AA">
                                      <p:cBhvr>
                                        <p:cTn id="8" dur="500" fill="hold"/>
                                        <p:tgtEl>
                                          <p:spTgt spid="147"/>
                                        </p:tgtEl>
                                        <p:attrNameLst>
                                          <p:attrName>ppt_x</p:attrName>
                                          <p:attrName>ppt_y</p:attrName>
                                        </p:attrNameLst>
                                      </p:cBhvr>
                                      <p:rCtr x="50800" y="4600"/>
                                    </p:animMotion>
                                  </p:childTnLst>
                                </p:cTn>
                              </p:par>
                              <p:par>
                                <p:cTn id="9" presetID="22" presetClass="entr" presetSubtype="4"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wipe(down)">
                                      <p:cBhvr>
                                        <p:cTn id="11"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2"/>
          <p:cNvSpPr txBox="1">
            <a:spLocks noChangeArrowheads="1"/>
          </p:cNvSpPr>
          <p:nvPr/>
        </p:nvSpPr>
        <p:spPr bwMode="auto">
          <a:xfrm>
            <a:off x="1524000" y="1"/>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b="1" dirty="0" smtClean="0">
                <a:solidFill>
                  <a:srgbClr val="000000"/>
                </a:solidFill>
              </a:rPr>
              <a:t>The theory  ----  The </a:t>
            </a:r>
            <a:r>
              <a:rPr lang="en-GB" sz="2000" b="1" dirty="0">
                <a:solidFill>
                  <a:srgbClr val="000000"/>
                </a:solidFill>
              </a:rPr>
              <a:t>V1 Saliency </a:t>
            </a:r>
            <a:r>
              <a:rPr lang="en-GB" sz="2000" b="1" dirty="0" smtClean="0">
                <a:solidFill>
                  <a:srgbClr val="000000"/>
                </a:solidFill>
              </a:rPr>
              <a:t>Hypothesis  (V1SH): </a:t>
            </a:r>
            <a:endParaRPr lang="en-GB" sz="2000" b="1" dirty="0">
              <a:solidFill>
                <a:srgbClr val="000000"/>
              </a:solidFill>
            </a:endParaRPr>
          </a:p>
          <a:p>
            <a:pPr fontAlgn="base">
              <a:spcBef>
                <a:spcPct val="0"/>
              </a:spcBef>
              <a:spcAft>
                <a:spcPct val="0"/>
              </a:spcAft>
            </a:pPr>
            <a:r>
              <a:rPr lang="en-GB" sz="2000" b="1" dirty="0">
                <a:solidFill>
                  <a:srgbClr val="FF0000"/>
                </a:solidFill>
              </a:rPr>
              <a:t>A bottom-up saliency map in the primary visual cortex </a:t>
            </a:r>
            <a:r>
              <a:rPr lang="en-GB" sz="1600" b="1" dirty="0">
                <a:solidFill>
                  <a:srgbClr val="FF0000"/>
                </a:solidFill>
              </a:rPr>
              <a:t>(Li 1999, 2002)</a:t>
            </a:r>
          </a:p>
        </p:txBody>
      </p:sp>
      <p:sp>
        <p:nvSpPr>
          <p:cNvPr id="47106"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a:solidFill>
                  <a:srgbClr val="000000"/>
                </a:solidFill>
              </a:rPr>
              <a:t>Retina inputs</a:t>
            </a:r>
            <a:endParaRPr lang="en-US" sz="2000">
              <a:solidFill>
                <a:srgbClr val="000000"/>
              </a:solidFill>
            </a:endParaRPr>
          </a:p>
        </p:txBody>
      </p:sp>
      <p:sp>
        <p:nvSpPr>
          <p:cNvPr id="47109" name="Line 89"/>
          <p:cNvSpPr>
            <a:spLocks noChangeShapeType="1"/>
          </p:cNvSpPr>
          <p:nvPr/>
        </p:nvSpPr>
        <p:spPr bwMode="auto">
          <a:xfrm flipV="1">
            <a:off x="3479559" y="2152136"/>
            <a:ext cx="2562958" cy="1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 name="Group 1"/>
          <p:cNvGrpSpPr/>
          <p:nvPr/>
        </p:nvGrpSpPr>
        <p:grpSpPr>
          <a:xfrm>
            <a:off x="1822984" y="1486089"/>
            <a:ext cx="1577975" cy="1332374"/>
            <a:chOff x="298983" y="1574800"/>
            <a:chExt cx="1644650" cy="1922463"/>
          </a:xfrm>
        </p:grpSpPr>
        <p:sp>
          <p:nvSpPr>
            <p:cNvPr id="47114" name="Line 11"/>
            <p:cNvSpPr>
              <a:spLocks noChangeShapeType="1"/>
            </p:cNvSpPr>
            <p:nvPr/>
          </p:nvSpPr>
          <p:spPr bwMode="auto">
            <a:xfrm>
              <a:off x="1065745" y="2151063"/>
              <a:ext cx="0" cy="2571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5" name="Line 12"/>
            <p:cNvSpPr>
              <a:spLocks noChangeShapeType="1"/>
            </p:cNvSpPr>
            <p:nvPr/>
          </p:nvSpPr>
          <p:spPr bwMode="auto">
            <a:xfrm rot="-5400000">
              <a:off x="791108" y="25542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6" name="Line 13"/>
            <p:cNvSpPr>
              <a:spLocks noChangeShapeType="1"/>
            </p:cNvSpPr>
            <p:nvPr/>
          </p:nvSpPr>
          <p:spPr bwMode="auto">
            <a:xfrm rot="-5400000">
              <a:off x="791108" y="223520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7" name="Line 14"/>
            <p:cNvSpPr>
              <a:spLocks noChangeShapeType="1"/>
            </p:cNvSpPr>
            <p:nvPr/>
          </p:nvSpPr>
          <p:spPr bwMode="auto">
            <a:xfrm rot="-5400000">
              <a:off x="1284821" y="261937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8" name="Line 15"/>
            <p:cNvSpPr>
              <a:spLocks noChangeShapeType="1"/>
            </p:cNvSpPr>
            <p:nvPr/>
          </p:nvSpPr>
          <p:spPr bwMode="auto">
            <a:xfrm rot="-5400000">
              <a:off x="1340383"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9" name="Line 16"/>
            <p:cNvSpPr>
              <a:spLocks noChangeShapeType="1"/>
            </p:cNvSpPr>
            <p:nvPr/>
          </p:nvSpPr>
          <p:spPr bwMode="auto">
            <a:xfrm rot="-5400000">
              <a:off x="155945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0" name="Line 17"/>
            <p:cNvSpPr>
              <a:spLocks noChangeShapeType="1"/>
            </p:cNvSpPr>
            <p:nvPr/>
          </p:nvSpPr>
          <p:spPr bwMode="auto">
            <a:xfrm rot="-5400000">
              <a:off x="1010977" y="2874168"/>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1" name="Line 18"/>
            <p:cNvSpPr>
              <a:spLocks noChangeShapeType="1"/>
            </p:cNvSpPr>
            <p:nvPr/>
          </p:nvSpPr>
          <p:spPr bwMode="auto">
            <a:xfrm rot="-5400000">
              <a:off x="901439" y="1913732"/>
              <a:ext cx="0" cy="22066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2" name="Line 19"/>
            <p:cNvSpPr>
              <a:spLocks noChangeShapeType="1"/>
            </p:cNvSpPr>
            <p:nvPr/>
          </p:nvSpPr>
          <p:spPr bwMode="auto">
            <a:xfrm rot="-5400000">
              <a:off x="1284821" y="1849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3" name="Line 20"/>
            <p:cNvSpPr>
              <a:spLocks noChangeShapeType="1"/>
            </p:cNvSpPr>
            <p:nvPr/>
          </p:nvSpPr>
          <p:spPr bwMode="auto">
            <a:xfrm rot="-5400000">
              <a:off x="1503896" y="2874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4" name="Line 21"/>
            <p:cNvSpPr>
              <a:spLocks noChangeShapeType="1"/>
            </p:cNvSpPr>
            <p:nvPr/>
          </p:nvSpPr>
          <p:spPr bwMode="auto">
            <a:xfrm rot="-5400000">
              <a:off x="572033" y="1722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5" name="Line 22"/>
            <p:cNvSpPr>
              <a:spLocks noChangeShapeType="1"/>
            </p:cNvSpPr>
            <p:nvPr/>
          </p:nvSpPr>
          <p:spPr bwMode="auto">
            <a:xfrm rot="-5400000">
              <a:off x="572033" y="294005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6" name="Rectangle 23"/>
            <p:cNvSpPr>
              <a:spLocks noChangeArrowheads="1"/>
            </p:cNvSpPr>
            <p:nvPr/>
          </p:nvSpPr>
          <p:spPr bwMode="auto">
            <a:xfrm>
              <a:off x="298983" y="1574800"/>
              <a:ext cx="1644650" cy="19224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7" name="Line 24"/>
            <p:cNvSpPr>
              <a:spLocks noChangeShapeType="1"/>
            </p:cNvSpPr>
            <p:nvPr/>
          </p:nvSpPr>
          <p:spPr bwMode="auto">
            <a:xfrm rot="-5400000">
              <a:off x="1065746"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8" name="Line 25"/>
            <p:cNvSpPr>
              <a:spLocks noChangeShapeType="1"/>
            </p:cNvSpPr>
            <p:nvPr/>
          </p:nvSpPr>
          <p:spPr bwMode="auto">
            <a:xfrm rot="-5400000">
              <a:off x="1559458"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9" name="Line 26"/>
            <p:cNvSpPr>
              <a:spLocks noChangeShapeType="1"/>
            </p:cNvSpPr>
            <p:nvPr/>
          </p:nvSpPr>
          <p:spPr bwMode="auto">
            <a:xfrm rot="-5400000">
              <a:off x="518058"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0" name="Line 27"/>
            <p:cNvSpPr>
              <a:spLocks noChangeShapeType="1"/>
            </p:cNvSpPr>
            <p:nvPr/>
          </p:nvSpPr>
          <p:spPr bwMode="auto">
            <a:xfrm rot="-5400000">
              <a:off x="572033" y="2747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1" name="Line 28"/>
            <p:cNvSpPr>
              <a:spLocks noChangeShapeType="1"/>
            </p:cNvSpPr>
            <p:nvPr/>
          </p:nvSpPr>
          <p:spPr bwMode="auto">
            <a:xfrm rot="-5400000">
              <a:off x="112130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2" name="Line 29"/>
            <p:cNvSpPr>
              <a:spLocks noChangeShapeType="1"/>
            </p:cNvSpPr>
            <p:nvPr/>
          </p:nvSpPr>
          <p:spPr bwMode="auto">
            <a:xfrm rot="-5400000">
              <a:off x="1559458" y="191452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3" name="Line 30"/>
            <p:cNvSpPr>
              <a:spLocks noChangeShapeType="1"/>
            </p:cNvSpPr>
            <p:nvPr/>
          </p:nvSpPr>
          <p:spPr bwMode="auto">
            <a:xfrm rot="-5400000">
              <a:off x="1010977" y="1656556"/>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53" name="Group 30"/>
          <p:cNvGrpSpPr>
            <a:grpSpLocks/>
          </p:cNvGrpSpPr>
          <p:nvPr/>
        </p:nvGrpSpPr>
        <p:grpSpPr bwMode="auto">
          <a:xfrm>
            <a:off x="6055526" y="1519791"/>
            <a:ext cx="1584325" cy="1337601"/>
            <a:chOff x="1937" y="1118"/>
            <a:chExt cx="989" cy="954"/>
          </a:xfrm>
        </p:grpSpPr>
        <p:sp>
          <p:nvSpPr>
            <p:cNvPr id="54" name="Rectangle 31"/>
            <p:cNvSpPr>
              <a:spLocks noChangeArrowheads="1"/>
            </p:cNvSpPr>
            <p:nvPr/>
          </p:nvSpPr>
          <p:spPr bwMode="auto">
            <a:xfrm>
              <a:off x="1937" y="1118"/>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5" name="AutoShape 32"/>
            <p:cNvSpPr>
              <a:spLocks noChangeArrowheads="1"/>
            </p:cNvSpPr>
            <p:nvPr/>
          </p:nvSpPr>
          <p:spPr bwMode="auto">
            <a:xfrm>
              <a:off x="2342" y="1389"/>
              <a:ext cx="156" cy="119"/>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56" name="AutoShape 33"/>
            <p:cNvSpPr>
              <a:spLocks noChangeArrowheads="1"/>
            </p:cNvSpPr>
            <p:nvPr/>
          </p:nvSpPr>
          <p:spPr bwMode="auto">
            <a:xfrm>
              <a:off x="2062"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7" name="AutoShape 34"/>
            <p:cNvSpPr>
              <a:spLocks noChangeArrowheads="1"/>
            </p:cNvSpPr>
            <p:nvPr/>
          </p:nvSpPr>
          <p:spPr bwMode="auto">
            <a:xfrm>
              <a:off x="2312" y="1178"/>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8" name="AutoShape 35"/>
            <p:cNvSpPr>
              <a:spLocks noChangeArrowheads="1"/>
            </p:cNvSpPr>
            <p:nvPr/>
          </p:nvSpPr>
          <p:spPr bwMode="auto">
            <a:xfrm>
              <a:off x="2218"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9" name="AutoShape 36"/>
            <p:cNvSpPr>
              <a:spLocks noChangeArrowheads="1"/>
            </p:cNvSpPr>
            <p:nvPr/>
          </p:nvSpPr>
          <p:spPr bwMode="auto">
            <a:xfrm>
              <a:off x="2498"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0" name="AutoShape 37"/>
            <p:cNvSpPr>
              <a:spLocks noChangeArrowheads="1"/>
            </p:cNvSpPr>
            <p:nvPr/>
          </p:nvSpPr>
          <p:spPr bwMode="auto">
            <a:xfrm>
              <a:off x="2685"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1" name="AutoShape 38"/>
            <p:cNvSpPr>
              <a:spLocks noChangeArrowheads="1"/>
            </p:cNvSpPr>
            <p:nvPr/>
          </p:nvSpPr>
          <p:spPr bwMode="auto">
            <a:xfrm>
              <a:off x="2031" y="138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2" name="AutoShape 39"/>
            <p:cNvSpPr>
              <a:spLocks noChangeArrowheads="1"/>
            </p:cNvSpPr>
            <p:nvPr/>
          </p:nvSpPr>
          <p:spPr bwMode="auto">
            <a:xfrm>
              <a:off x="2187" y="1418"/>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3" name="AutoShape 40"/>
            <p:cNvSpPr>
              <a:spLocks noChangeArrowheads="1"/>
            </p:cNvSpPr>
            <p:nvPr/>
          </p:nvSpPr>
          <p:spPr bwMode="auto">
            <a:xfrm>
              <a:off x="2124"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4" name="AutoShape 41"/>
            <p:cNvSpPr>
              <a:spLocks noChangeArrowheads="1"/>
            </p:cNvSpPr>
            <p:nvPr/>
          </p:nvSpPr>
          <p:spPr bwMode="auto">
            <a:xfrm>
              <a:off x="2281"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5" name="AutoShape 42"/>
            <p:cNvSpPr>
              <a:spLocks noChangeArrowheads="1"/>
            </p:cNvSpPr>
            <p:nvPr/>
          </p:nvSpPr>
          <p:spPr bwMode="auto">
            <a:xfrm>
              <a:off x="2467"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6" name="AutoShape 43"/>
            <p:cNvSpPr>
              <a:spLocks noChangeArrowheads="1"/>
            </p:cNvSpPr>
            <p:nvPr/>
          </p:nvSpPr>
          <p:spPr bwMode="auto">
            <a:xfrm>
              <a:off x="2654"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7" name="AutoShape 44"/>
            <p:cNvSpPr>
              <a:spLocks noChangeArrowheads="1"/>
            </p:cNvSpPr>
            <p:nvPr/>
          </p:nvSpPr>
          <p:spPr bwMode="auto">
            <a:xfrm>
              <a:off x="2031" y="165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8" name="AutoShape 45"/>
            <p:cNvSpPr>
              <a:spLocks noChangeArrowheads="1"/>
            </p:cNvSpPr>
            <p:nvPr/>
          </p:nvSpPr>
          <p:spPr bwMode="auto">
            <a:xfrm>
              <a:off x="2062" y="180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9" name="AutoShape 46"/>
            <p:cNvSpPr>
              <a:spLocks noChangeArrowheads="1"/>
            </p:cNvSpPr>
            <p:nvPr/>
          </p:nvSpPr>
          <p:spPr bwMode="auto">
            <a:xfrm>
              <a:off x="2249" y="174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0" name="AutoShape 47"/>
            <p:cNvSpPr>
              <a:spLocks noChangeArrowheads="1"/>
            </p:cNvSpPr>
            <p:nvPr/>
          </p:nvSpPr>
          <p:spPr bwMode="auto">
            <a:xfrm>
              <a:off x="2342" y="1869"/>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1" name="AutoShape 48"/>
            <p:cNvSpPr>
              <a:spLocks noChangeArrowheads="1"/>
            </p:cNvSpPr>
            <p:nvPr/>
          </p:nvSpPr>
          <p:spPr bwMode="auto">
            <a:xfrm>
              <a:off x="2592" y="177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2" name="AutoShape 49"/>
            <p:cNvSpPr>
              <a:spLocks noChangeArrowheads="1"/>
            </p:cNvSpPr>
            <p:nvPr/>
          </p:nvSpPr>
          <p:spPr bwMode="auto">
            <a:xfrm>
              <a:off x="2654" y="192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3" name="AutoShape 50"/>
            <p:cNvSpPr>
              <a:spLocks noChangeArrowheads="1"/>
            </p:cNvSpPr>
            <p:nvPr/>
          </p:nvSpPr>
          <p:spPr bwMode="auto">
            <a:xfrm>
              <a:off x="2623" y="1418"/>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4" name="Text Box 28"/>
          <p:cNvSpPr txBox="1">
            <a:spLocks noChangeArrowheads="1"/>
          </p:cNvSpPr>
          <p:nvPr/>
        </p:nvSpPr>
        <p:spPr bwMode="auto">
          <a:xfrm>
            <a:off x="5694536" y="782783"/>
            <a:ext cx="2519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dirty="0">
                <a:solidFill>
                  <a:srgbClr val="000000"/>
                </a:solidFill>
              </a:rPr>
              <a:t>V1 firing rates (highest at each location)</a:t>
            </a:r>
            <a:endParaRPr lang="en-US" sz="1800" dirty="0">
              <a:solidFill>
                <a:srgbClr val="000000"/>
              </a:solidFill>
            </a:endParaRPr>
          </a:p>
        </p:txBody>
      </p:sp>
      <p:grpSp>
        <p:nvGrpSpPr>
          <p:cNvPr id="76" name="Group 75"/>
          <p:cNvGrpSpPr>
            <a:grpSpLocks/>
          </p:cNvGrpSpPr>
          <p:nvPr/>
        </p:nvGrpSpPr>
        <p:grpSpPr bwMode="auto">
          <a:xfrm>
            <a:off x="7750303" y="1578733"/>
            <a:ext cx="2232025" cy="1069975"/>
            <a:chOff x="6911892" y="2060575"/>
            <a:chExt cx="2232108" cy="1069830"/>
          </a:xfrm>
        </p:grpSpPr>
        <p:sp>
          <p:nvSpPr>
            <p:cNvPr id="77" name="Text Box 48"/>
            <p:cNvSpPr txBox="1">
              <a:spLocks noChangeArrowheads="1"/>
            </p:cNvSpPr>
            <p:nvPr/>
          </p:nvSpPr>
          <p:spPr bwMode="auto">
            <a:xfrm>
              <a:off x="7395826" y="2060575"/>
              <a:ext cx="1748174" cy="1069830"/>
            </a:xfrm>
            <a:prstGeom prst="rect">
              <a:avLst/>
            </a:prstGeom>
            <a:noFill/>
            <a:ln w="3816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ts val="1125"/>
                </a:spcBef>
                <a:spcAft>
                  <a:spcPct val="0"/>
                </a:spcAft>
              </a:pPr>
              <a:r>
                <a:rPr lang="en-GB" sz="1800">
                  <a:solidFill>
                    <a:srgbClr val="000000"/>
                  </a:solidFill>
                </a:rPr>
                <a:t>Winner-take-all</a:t>
              </a:r>
            </a:p>
            <a:p>
              <a:pPr eaLnBrk="1" fontAlgn="base" hangingPunct="1">
                <a:spcBef>
                  <a:spcPts val="1125"/>
                </a:spcBef>
                <a:spcAft>
                  <a:spcPct val="0"/>
                </a:spcAft>
              </a:pPr>
              <a:r>
                <a:rPr lang="en-GB" sz="1800">
                  <a:solidFill>
                    <a:srgbClr val="000000"/>
                  </a:solidFill>
                </a:rPr>
                <a:t>Superior colliculus</a:t>
              </a:r>
            </a:p>
          </p:txBody>
        </p:sp>
        <p:sp>
          <p:nvSpPr>
            <p:cNvPr id="78" name="Line 49"/>
            <p:cNvSpPr>
              <a:spLocks noChangeShapeType="1"/>
            </p:cNvSpPr>
            <p:nvPr/>
          </p:nvSpPr>
          <p:spPr bwMode="auto">
            <a:xfrm>
              <a:off x="6911892" y="2636615"/>
              <a:ext cx="504024" cy="0"/>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123" name="Group 86"/>
          <p:cNvGrpSpPr>
            <a:grpSpLocks/>
          </p:cNvGrpSpPr>
          <p:nvPr/>
        </p:nvGrpSpPr>
        <p:grpSpPr bwMode="auto">
          <a:xfrm>
            <a:off x="1794242" y="3189811"/>
            <a:ext cx="1601787" cy="1316038"/>
            <a:chOff x="294165" y="4941783"/>
            <a:chExt cx="1517782" cy="1334533"/>
          </a:xfrm>
        </p:grpSpPr>
        <p:sp>
          <p:nvSpPr>
            <p:cNvPr id="124" name="Line 11"/>
            <p:cNvSpPr>
              <a:spLocks noChangeShapeType="1"/>
            </p:cNvSpPr>
            <p:nvPr/>
          </p:nvSpPr>
          <p:spPr bwMode="auto">
            <a:xfrm rot="5400000">
              <a:off x="1002665" y="5348431"/>
              <a:ext cx="0" cy="165467"/>
            </a:xfrm>
            <a:prstGeom prst="line">
              <a:avLst/>
            </a:prstGeom>
            <a:noFill/>
            <a:ln w="76200">
              <a:solidFill>
                <a:srgbClr val="FF0000"/>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25" name="Line 12"/>
            <p:cNvSpPr>
              <a:spLocks noChangeShapeType="1"/>
            </p:cNvSpPr>
            <p:nvPr/>
          </p:nvSpPr>
          <p:spPr bwMode="auto">
            <a:xfrm rot="16200000">
              <a:off x="749199" y="5595247"/>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26" name="Line 13"/>
            <p:cNvSpPr>
              <a:spLocks noChangeShapeType="1"/>
            </p:cNvSpPr>
            <p:nvPr/>
          </p:nvSpPr>
          <p:spPr bwMode="auto">
            <a:xfrm rot="16200000">
              <a:off x="749199" y="537309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27" name="Line 14"/>
            <p:cNvSpPr>
              <a:spLocks noChangeShapeType="1"/>
            </p:cNvSpPr>
            <p:nvPr/>
          </p:nvSpPr>
          <p:spPr bwMode="auto">
            <a:xfrm rot="16200000">
              <a:off x="1204985" y="564032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1" name="Line 15"/>
            <p:cNvSpPr>
              <a:spLocks noChangeShapeType="1"/>
            </p:cNvSpPr>
            <p:nvPr/>
          </p:nvSpPr>
          <p:spPr bwMode="auto">
            <a:xfrm rot="16200000">
              <a:off x="1255378" y="5330380"/>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2" name="Line 16"/>
            <p:cNvSpPr>
              <a:spLocks noChangeShapeType="1"/>
            </p:cNvSpPr>
            <p:nvPr/>
          </p:nvSpPr>
          <p:spPr bwMode="auto">
            <a:xfrm rot="16200000">
              <a:off x="1457698" y="5551783"/>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3" name="Line 17"/>
            <p:cNvSpPr>
              <a:spLocks noChangeShapeType="1"/>
            </p:cNvSpPr>
            <p:nvPr/>
          </p:nvSpPr>
          <p:spPr bwMode="auto">
            <a:xfrm rot="16200000">
              <a:off x="951520" y="581976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4" name="Line 18"/>
            <p:cNvSpPr>
              <a:spLocks noChangeShapeType="1"/>
            </p:cNvSpPr>
            <p:nvPr/>
          </p:nvSpPr>
          <p:spPr bwMode="auto">
            <a:xfrm rot="16200000">
              <a:off x="850735" y="5151692"/>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5" name="Line 19"/>
            <p:cNvSpPr>
              <a:spLocks noChangeShapeType="1"/>
            </p:cNvSpPr>
            <p:nvPr/>
          </p:nvSpPr>
          <p:spPr bwMode="auto">
            <a:xfrm rot="16200000">
              <a:off x="1204985" y="5107475"/>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6" name="Line 20"/>
            <p:cNvSpPr>
              <a:spLocks noChangeShapeType="1"/>
            </p:cNvSpPr>
            <p:nvPr/>
          </p:nvSpPr>
          <p:spPr bwMode="auto">
            <a:xfrm rot="16200000">
              <a:off x="1407306" y="581976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7" name="Line 21"/>
            <p:cNvSpPr>
              <a:spLocks noChangeShapeType="1"/>
            </p:cNvSpPr>
            <p:nvPr/>
          </p:nvSpPr>
          <p:spPr bwMode="auto">
            <a:xfrm rot="16200000">
              <a:off x="546878" y="5018077"/>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8" name="Line 22"/>
            <p:cNvSpPr>
              <a:spLocks noChangeShapeType="1"/>
            </p:cNvSpPr>
            <p:nvPr/>
          </p:nvSpPr>
          <p:spPr bwMode="auto">
            <a:xfrm rot="16200000">
              <a:off x="546878" y="5864837"/>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39" name="Rectangle 23"/>
            <p:cNvSpPr>
              <a:spLocks noChangeArrowheads="1"/>
            </p:cNvSpPr>
            <p:nvPr/>
          </p:nvSpPr>
          <p:spPr bwMode="auto">
            <a:xfrm>
              <a:off x="294165" y="4941783"/>
              <a:ext cx="1517782" cy="1334533"/>
            </a:xfrm>
            <a:prstGeom prst="rect">
              <a:avLst/>
            </a:prstGeom>
            <a:noFill/>
            <a:ln w="38100">
              <a:solidFill>
                <a:srgbClr val="000000"/>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defRPr/>
              </a:pPr>
              <a:endParaRPr lang="en-US" altLang="en-US" kern="0">
                <a:solidFill>
                  <a:srgbClr val="000000"/>
                </a:solidFill>
                <a:latin typeface="Times New Roman" panose="02020603050405020304" pitchFamily="18" charset="0"/>
              </a:endParaRPr>
            </a:p>
          </p:txBody>
        </p:sp>
        <p:sp>
          <p:nvSpPr>
            <p:cNvPr id="140" name="Line 24"/>
            <p:cNvSpPr>
              <a:spLocks noChangeShapeType="1"/>
            </p:cNvSpPr>
            <p:nvPr/>
          </p:nvSpPr>
          <p:spPr bwMode="auto">
            <a:xfrm rot="16200000">
              <a:off x="1002665" y="5996842"/>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1" name="Line 25"/>
            <p:cNvSpPr>
              <a:spLocks noChangeShapeType="1"/>
            </p:cNvSpPr>
            <p:nvPr/>
          </p:nvSpPr>
          <p:spPr bwMode="auto">
            <a:xfrm rot="16200000">
              <a:off x="1457698" y="5996090"/>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2" name="Line 26"/>
            <p:cNvSpPr>
              <a:spLocks noChangeShapeType="1"/>
            </p:cNvSpPr>
            <p:nvPr/>
          </p:nvSpPr>
          <p:spPr bwMode="auto">
            <a:xfrm rot="16200000">
              <a:off x="496486" y="5329628"/>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3" name="Line 27"/>
            <p:cNvSpPr>
              <a:spLocks noChangeShapeType="1"/>
            </p:cNvSpPr>
            <p:nvPr/>
          </p:nvSpPr>
          <p:spPr bwMode="auto">
            <a:xfrm rot="16200000">
              <a:off x="546878" y="5731224"/>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4" name="Line 28"/>
            <p:cNvSpPr>
              <a:spLocks noChangeShapeType="1"/>
            </p:cNvSpPr>
            <p:nvPr/>
          </p:nvSpPr>
          <p:spPr bwMode="auto">
            <a:xfrm rot="16200000">
              <a:off x="1053056" y="5551782"/>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5" name="Line 29"/>
            <p:cNvSpPr>
              <a:spLocks noChangeShapeType="1"/>
            </p:cNvSpPr>
            <p:nvPr/>
          </p:nvSpPr>
          <p:spPr bwMode="auto">
            <a:xfrm rot="16200000">
              <a:off x="1457698" y="5150941"/>
              <a:ext cx="0" cy="20307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6" name="Line 30"/>
            <p:cNvSpPr>
              <a:spLocks noChangeShapeType="1"/>
            </p:cNvSpPr>
            <p:nvPr/>
          </p:nvSpPr>
          <p:spPr bwMode="auto">
            <a:xfrm rot="16200000">
              <a:off x="951520" y="4973003"/>
              <a:ext cx="0" cy="201569"/>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grpSp>
      <p:sp>
        <p:nvSpPr>
          <p:cNvPr id="147" name="Line 12"/>
          <p:cNvSpPr>
            <a:spLocks noChangeShapeType="1"/>
          </p:cNvSpPr>
          <p:nvPr/>
        </p:nvSpPr>
        <p:spPr bwMode="auto">
          <a:xfrm>
            <a:off x="2468927" y="5215463"/>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8" name="Line 13"/>
          <p:cNvSpPr>
            <a:spLocks noChangeShapeType="1"/>
          </p:cNvSpPr>
          <p:nvPr/>
        </p:nvSpPr>
        <p:spPr bwMode="auto">
          <a:xfrm>
            <a:off x="2722927" y="5215463"/>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49" name="Line 14"/>
          <p:cNvSpPr>
            <a:spLocks noChangeShapeType="1"/>
          </p:cNvSpPr>
          <p:nvPr/>
        </p:nvSpPr>
        <p:spPr bwMode="auto">
          <a:xfrm>
            <a:off x="2418127" y="563138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0" name="Line 15"/>
          <p:cNvSpPr>
            <a:spLocks noChangeShapeType="1"/>
          </p:cNvSpPr>
          <p:nvPr/>
        </p:nvSpPr>
        <p:spPr bwMode="auto">
          <a:xfrm>
            <a:off x="2743565" y="575679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1" name="Line 16"/>
          <p:cNvSpPr>
            <a:spLocks noChangeShapeType="1"/>
          </p:cNvSpPr>
          <p:nvPr/>
        </p:nvSpPr>
        <p:spPr bwMode="auto">
          <a:xfrm>
            <a:off x="2518140" y="586316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2" name="Line 17"/>
          <p:cNvSpPr>
            <a:spLocks noChangeShapeType="1"/>
          </p:cNvSpPr>
          <p:nvPr/>
        </p:nvSpPr>
        <p:spPr bwMode="auto">
          <a:xfrm>
            <a:off x="2213340" y="539961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3" name="Line 18"/>
          <p:cNvSpPr>
            <a:spLocks noChangeShapeType="1"/>
          </p:cNvSpPr>
          <p:nvPr/>
        </p:nvSpPr>
        <p:spPr bwMode="auto">
          <a:xfrm>
            <a:off x="2976927" y="530753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4" name="Line 19"/>
          <p:cNvSpPr>
            <a:spLocks noChangeShapeType="1"/>
          </p:cNvSpPr>
          <p:nvPr/>
        </p:nvSpPr>
        <p:spPr bwMode="auto">
          <a:xfrm>
            <a:off x="3027727" y="5631388"/>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5" name="Line 20"/>
          <p:cNvSpPr>
            <a:spLocks noChangeShapeType="1"/>
          </p:cNvSpPr>
          <p:nvPr/>
        </p:nvSpPr>
        <p:spPr bwMode="auto">
          <a:xfrm>
            <a:off x="2213340" y="58171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6" name="Line 21"/>
          <p:cNvSpPr>
            <a:spLocks noChangeShapeType="1"/>
          </p:cNvSpPr>
          <p:nvPr/>
        </p:nvSpPr>
        <p:spPr bwMode="auto">
          <a:xfrm>
            <a:off x="3130915" y="50297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7" name="Line 22"/>
          <p:cNvSpPr>
            <a:spLocks noChangeShapeType="1"/>
          </p:cNvSpPr>
          <p:nvPr/>
        </p:nvSpPr>
        <p:spPr bwMode="auto">
          <a:xfrm>
            <a:off x="2162540" y="50297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58" name="Rectangle 23"/>
          <p:cNvSpPr>
            <a:spLocks noChangeArrowheads="1"/>
          </p:cNvSpPr>
          <p:nvPr/>
        </p:nvSpPr>
        <p:spPr bwMode="auto">
          <a:xfrm rot="5400000">
            <a:off x="1880760" y="4751118"/>
            <a:ext cx="1463675" cy="1614488"/>
          </a:xfrm>
          <a:prstGeom prst="rect">
            <a:avLst/>
          </a:prstGeom>
          <a:noFill/>
          <a:ln w="38100">
            <a:solidFill>
              <a:srgbClr val="000000"/>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defRPr/>
            </a:pPr>
            <a:endParaRPr lang="en-US" altLang="en-US" kern="0">
              <a:solidFill>
                <a:srgbClr val="000000"/>
              </a:solidFill>
              <a:latin typeface="Times New Roman" panose="02020603050405020304" pitchFamily="18" charset="0"/>
            </a:endParaRPr>
          </a:p>
        </p:txBody>
      </p:sp>
      <p:sp>
        <p:nvSpPr>
          <p:cNvPr id="159" name="Line 24"/>
          <p:cNvSpPr>
            <a:spLocks noChangeShapeType="1"/>
          </p:cNvSpPr>
          <p:nvPr/>
        </p:nvSpPr>
        <p:spPr bwMode="auto">
          <a:xfrm>
            <a:off x="2010140" y="5445649"/>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0" name="Line 25"/>
          <p:cNvSpPr>
            <a:spLocks noChangeShapeType="1"/>
          </p:cNvSpPr>
          <p:nvPr/>
        </p:nvSpPr>
        <p:spPr bwMode="auto">
          <a:xfrm>
            <a:off x="2010140" y="586316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1" name="Line 26"/>
          <p:cNvSpPr>
            <a:spLocks noChangeShapeType="1"/>
          </p:cNvSpPr>
          <p:nvPr/>
        </p:nvSpPr>
        <p:spPr bwMode="auto">
          <a:xfrm>
            <a:off x="2773727" y="4983688"/>
            <a:ext cx="0" cy="193675"/>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2" name="Line 27"/>
          <p:cNvSpPr>
            <a:spLocks noChangeShapeType="1"/>
          </p:cNvSpPr>
          <p:nvPr/>
        </p:nvSpPr>
        <p:spPr bwMode="auto">
          <a:xfrm>
            <a:off x="2314940" y="50297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3" name="Line 28"/>
          <p:cNvSpPr>
            <a:spLocks noChangeShapeType="1"/>
          </p:cNvSpPr>
          <p:nvPr/>
        </p:nvSpPr>
        <p:spPr bwMode="auto">
          <a:xfrm>
            <a:off x="2518140" y="549327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4" name="Line 29"/>
          <p:cNvSpPr>
            <a:spLocks noChangeShapeType="1"/>
          </p:cNvSpPr>
          <p:nvPr/>
        </p:nvSpPr>
        <p:spPr bwMode="auto">
          <a:xfrm>
            <a:off x="2976927" y="586316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5" name="Line 30"/>
          <p:cNvSpPr>
            <a:spLocks noChangeShapeType="1"/>
          </p:cNvSpPr>
          <p:nvPr/>
        </p:nvSpPr>
        <p:spPr bwMode="auto">
          <a:xfrm>
            <a:off x="3181715" y="5399613"/>
            <a:ext cx="0" cy="195263"/>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sp>
        <p:nvSpPr>
          <p:cNvPr id="166" name="Line 18"/>
          <p:cNvSpPr>
            <a:spLocks noChangeShapeType="1"/>
          </p:cNvSpPr>
          <p:nvPr/>
        </p:nvSpPr>
        <p:spPr bwMode="auto">
          <a:xfrm>
            <a:off x="2803890" y="5448824"/>
            <a:ext cx="0" cy="195262"/>
          </a:xfrm>
          <a:prstGeom prst="line">
            <a:avLst/>
          </a:prstGeom>
          <a:noFill/>
          <a:ln w="76200">
            <a:solidFill>
              <a:srgbClr val="3333CC"/>
            </a:solidFill>
            <a:round/>
            <a:headEnd/>
            <a:tailEnd/>
          </a:ln>
          <a:extLst>
            <a:ext uri="{909E8E84-426E-40dd-AFC4-6F175D3DCCD1}"/>
          </a:extLst>
        </p:spPr>
        <p:txBody>
          <a:bodyPr/>
          <a:lstStyle/>
          <a:p>
            <a:pPr defTabSz="457200">
              <a:defRPr/>
            </a:pPr>
            <a:endParaRPr lang="en-US" kern="0">
              <a:solidFill>
                <a:srgbClr val="000000"/>
              </a:solidFill>
              <a:ea typeface="ＭＳ Ｐゴシック" panose="020B0600070205080204" pitchFamily="34" charset="-128"/>
            </a:endParaRPr>
          </a:p>
        </p:txBody>
      </p:sp>
      <p:grpSp>
        <p:nvGrpSpPr>
          <p:cNvPr id="167" name="Group 166"/>
          <p:cNvGrpSpPr>
            <a:grpSpLocks/>
          </p:cNvGrpSpPr>
          <p:nvPr/>
        </p:nvGrpSpPr>
        <p:grpSpPr bwMode="auto">
          <a:xfrm>
            <a:off x="3910019" y="2598750"/>
            <a:ext cx="2013594" cy="2910398"/>
            <a:chOff x="2277688" y="2581058"/>
            <a:chExt cx="2016076" cy="2910026"/>
          </a:xfrm>
        </p:grpSpPr>
        <p:sp>
          <p:nvSpPr>
            <p:cNvPr id="168" name="Line 89"/>
            <p:cNvSpPr>
              <a:spLocks noChangeShapeType="1"/>
            </p:cNvSpPr>
            <p:nvPr/>
          </p:nvSpPr>
          <p:spPr bwMode="auto">
            <a:xfrm flipV="1">
              <a:off x="2277688" y="2581058"/>
              <a:ext cx="2016075" cy="114437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defRPr/>
              </a:pPr>
              <a:endParaRPr lang="en-GB" kern="0">
                <a:solidFill>
                  <a:srgbClr val="000000"/>
                </a:solidFill>
                <a:latin typeface="Calibri" panose="020F0502020204030204"/>
                <a:ea typeface="ＭＳ Ｐゴシック" panose="020B0600070205080204" pitchFamily="34" charset="-128"/>
              </a:endParaRPr>
            </a:p>
          </p:txBody>
        </p:sp>
        <p:sp>
          <p:nvSpPr>
            <p:cNvPr id="169" name="Line 89"/>
            <p:cNvSpPr>
              <a:spLocks noChangeShapeType="1"/>
            </p:cNvSpPr>
            <p:nvPr/>
          </p:nvSpPr>
          <p:spPr bwMode="auto">
            <a:xfrm flipV="1">
              <a:off x="2277689" y="2939842"/>
              <a:ext cx="2016075" cy="255124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defRPr/>
              </a:pPr>
              <a:endParaRPr lang="en-GB" kern="0">
                <a:solidFill>
                  <a:srgbClr val="000000"/>
                </a:solidFill>
                <a:latin typeface="Calibri" panose="020F0502020204030204"/>
                <a:ea typeface="ＭＳ Ｐゴシック" panose="020B0600070205080204" pitchFamily="34" charset="-128"/>
              </a:endParaRPr>
            </a:p>
          </p:txBody>
        </p:sp>
      </p:grpSp>
      <p:grpSp>
        <p:nvGrpSpPr>
          <p:cNvPr id="173" name="Group 2"/>
          <p:cNvGrpSpPr>
            <a:grpSpLocks/>
          </p:cNvGrpSpPr>
          <p:nvPr/>
        </p:nvGrpSpPr>
        <p:grpSpPr bwMode="auto">
          <a:xfrm>
            <a:off x="7788543" y="98103"/>
            <a:ext cx="2894307" cy="1547876"/>
            <a:chOff x="8969307" y="205476"/>
            <a:chExt cx="3297025" cy="1547995"/>
          </a:xfrm>
        </p:grpSpPr>
        <p:sp>
          <p:nvSpPr>
            <p:cNvPr id="174" name="Text Box 50"/>
            <p:cNvSpPr txBox="1">
              <a:spLocks noChangeArrowheads="1"/>
            </p:cNvSpPr>
            <p:nvPr/>
          </p:nvSpPr>
          <p:spPr bwMode="auto">
            <a:xfrm>
              <a:off x="9530200" y="205476"/>
              <a:ext cx="2736132" cy="1202602"/>
            </a:xfrm>
            <a:prstGeom prst="rect">
              <a:avLst/>
            </a:pr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ct val="0"/>
                </a:spcBef>
                <a:spcAft>
                  <a:spcPct val="0"/>
                </a:spcAft>
              </a:pPr>
              <a:r>
                <a:rPr lang="en-GB" sz="1800" b="1" dirty="0">
                  <a:solidFill>
                    <a:srgbClr val="000000"/>
                  </a:solidFill>
                </a:rPr>
                <a:t>Neural activities as universal currency to bid for visual selection.</a:t>
              </a:r>
            </a:p>
          </p:txBody>
        </p:sp>
        <p:sp>
          <p:nvSpPr>
            <p:cNvPr id="175" name="Line 51"/>
            <p:cNvSpPr>
              <a:spLocks noChangeShapeType="1"/>
            </p:cNvSpPr>
            <p:nvPr/>
          </p:nvSpPr>
          <p:spPr bwMode="auto">
            <a:xfrm flipH="1">
              <a:off x="8969307" y="1332783"/>
              <a:ext cx="601292" cy="420688"/>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pic>
        <p:nvPicPr>
          <p:cNvPr id="3" name="Picture 2"/>
          <p:cNvPicPr>
            <a:picLocks noChangeAspect="1"/>
          </p:cNvPicPr>
          <p:nvPr/>
        </p:nvPicPr>
        <p:blipFill>
          <a:blip r:embed="rId4"/>
          <a:stretch>
            <a:fillRect/>
          </a:stretch>
        </p:blipFill>
        <p:spPr>
          <a:xfrm>
            <a:off x="4916816" y="3170951"/>
            <a:ext cx="5476383" cy="3703038"/>
          </a:xfrm>
          <a:prstGeom prst="rect">
            <a:avLst/>
          </a:prstGeom>
          <a:ln w="28575">
            <a:solidFill>
              <a:srgbClr val="FF0000"/>
            </a:solidFill>
          </a:ln>
        </p:spPr>
      </p:pic>
    </p:spTree>
    <p:custDataLst>
      <p:tags r:id="rId1"/>
    </p:custDataLst>
    <p:extLst>
      <p:ext uri="{BB962C8B-B14F-4D97-AF65-F5344CB8AC3E}">
        <p14:creationId xmlns:p14="http://schemas.microsoft.com/office/powerpoint/2010/main" val="24378061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63" presetClass="path" presetSubtype="0" repeatCount="indefinite" accel="50000" decel="50000" fill="hold" grpId="0" nodeType="withEffect">
                                  <p:stCondLst>
                                    <p:cond delay="0"/>
                                  </p:stCondLst>
                                  <p:childTnLst>
                                    <p:animMotion origin="layout" path="M -4.16667E-7 2.96296E-6 L 0.01029 0.00092 " pathEditMode="relative" rAng="0" ptsTypes="AA">
                                      <p:cBhvr>
                                        <p:cTn id="8" dur="500" fill="hold"/>
                                        <p:tgtEl>
                                          <p:spTgt spid="147"/>
                                        </p:tgtEl>
                                        <p:attrNameLst>
                                          <p:attrName>ppt_x</p:attrName>
                                          <p:attrName>ppt_y</p:attrName>
                                        </p:attrNameLst>
                                      </p:cBhvr>
                                      <p:rCtr x="50800" y="4600"/>
                                    </p:animMotion>
                                  </p:childTnLst>
                                </p:cTn>
                              </p:par>
                              <p:par>
                                <p:cTn id="9" presetID="22" presetClass="entr" presetSubtype="1" fill="hold" nodeType="with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wipe(up)">
                                      <p:cBhvr>
                                        <p:cTn id="11" dur="500"/>
                                        <p:tgtEl>
                                          <p:spTgt spid="17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a:solidFill>
                  <a:srgbClr val="000000"/>
                </a:solidFill>
              </a:rPr>
              <a:t>Retina inputs</a:t>
            </a:r>
            <a:endParaRPr lang="en-US" sz="2000">
              <a:solidFill>
                <a:srgbClr val="000000"/>
              </a:solidFill>
            </a:endParaRPr>
          </a:p>
        </p:txBody>
      </p:sp>
      <p:sp>
        <p:nvSpPr>
          <p:cNvPr id="47109" name="Line 89"/>
          <p:cNvSpPr>
            <a:spLocks noChangeShapeType="1"/>
          </p:cNvSpPr>
          <p:nvPr/>
        </p:nvSpPr>
        <p:spPr bwMode="auto">
          <a:xfrm flipV="1">
            <a:off x="3479559" y="2152136"/>
            <a:ext cx="2562958" cy="1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 name="Group 1"/>
          <p:cNvGrpSpPr/>
          <p:nvPr/>
        </p:nvGrpSpPr>
        <p:grpSpPr>
          <a:xfrm>
            <a:off x="1822984" y="1486089"/>
            <a:ext cx="1577975" cy="1332374"/>
            <a:chOff x="298983" y="1574800"/>
            <a:chExt cx="1644650" cy="1922463"/>
          </a:xfrm>
        </p:grpSpPr>
        <p:sp>
          <p:nvSpPr>
            <p:cNvPr id="47114" name="Line 11"/>
            <p:cNvSpPr>
              <a:spLocks noChangeShapeType="1"/>
            </p:cNvSpPr>
            <p:nvPr/>
          </p:nvSpPr>
          <p:spPr bwMode="auto">
            <a:xfrm>
              <a:off x="1065745" y="2151063"/>
              <a:ext cx="0" cy="2571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5" name="Line 12"/>
            <p:cNvSpPr>
              <a:spLocks noChangeShapeType="1"/>
            </p:cNvSpPr>
            <p:nvPr/>
          </p:nvSpPr>
          <p:spPr bwMode="auto">
            <a:xfrm rot="-5400000">
              <a:off x="791108" y="25542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6" name="Line 13"/>
            <p:cNvSpPr>
              <a:spLocks noChangeShapeType="1"/>
            </p:cNvSpPr>
            <p:nvPr/>
          </p:nvSpPr>
          <p:spPr bwMode="auto">
            <a:xfrm rot="-5400000">
              <a:off x="791108" y="223520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7" name="Line 14"/>
            <p:cNvSpPr>
              <a:spLocks noChangeShapeType="1"/>
            </p:cNvSpPr>
            <p:nvPr/>
          </p:nvSpPr>
          <p:spPr bwMode="auto">
            <a:xfrm rot="-5400000">
              <a:off x="1284821" y="261937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8" name="Line 15"/>
            <p:cNvSpPr>
              <a:spLocks noChangeShapeType="1"/>
            </p:cNvSpPr>
            <p:nvPr/>
          </p:nvSpPr>
          <p:spPr bwMode="auto">
            <a:xfrm rot="-5400000">
              <a:off x="1340383"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9" name="Line 16"/>
            <p:cNvSpPr>
              <a:spLocks noChangeShapeType="1"/>
            </p:cNvSpPr>
            <p:nvPr/>
          </p:nvSpPr>
          <p:spPr bwMode="auto">
            <a:xfrm rot="-5400000">
              <a:off x="155945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0" name="Line 17"/>
            <p:cNvSpPr>
              <a:spLocks noChangeShapeType="1"/>
            </p:cNvSpPr>
            <p:nvPr/>
          </p:nvSpPr>
          <p:spPr bwMode="auto">
            <a:xfrm rot="-5400000">
              <a:off x="1010977" y="2874168"/>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1" name="Line 18"/>
            <p:cNvSpPr>
              <a:spLocks noChangeShapeType="1"/>
            </p:cNvSpPr>
            <p:nvPr/>
          </p:nvSpPr>
          <p:spPr bwMode="auto">
            <a:xfrm rot="-5400000">
              <a:off x="901439" y="1913732"/>
              <a:ext cx="0" cy="22066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2" name="Line 19"/>
            <p:cNvSpPr>
              <a:spLocks noChangeShapeType="1"/>
            </p:cNvSpPr>
            <p:nvPr/>
          </p:nvSpPr>
          <p:spPr bwMode="auto">
            <a:xfrm rot="-5400000">
              <a:off x="1284821" y="1849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3" name="Line 20"/>
            <p:cNvSpPr>
              <a:spLocks noChangeShapeType="1"/>
            </p:cNvSpPr>
            <p:nvPr/>
          </p:nvSpPr>
          <p:spPr bwMode="auto">
            <a:xfrm rot="-5400000">
              <a:off x="1503896" y="2874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4" name="Line 21"/>
            <p:cNvSpPr>
              <a:spLocks noChangeShapeType="1"/>
            </p:cNvSpPr>
            <p:nvPr/>
          </p:nvSpPr>
          <p:spPr bwMode="auto">
            <a:xfrm rot="-5400000">
              <a:off x="572033" y="1722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5" name="Line 22"/>
            <p:cNvSpPr>
              <a:spLocks noChangeShapeType="1"/>
            </p:cNvSpPr>
            <p:nvPr/>
          </p:nvSpPr>
          <p:spPr bwMode="auto">
            <a:xfrm rot="-5400000">
              <a:off x="572033" y="294005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6" name="Rectangle 23"/>
            <p:cNvSpPr>
              <a:spLocks noChangeArrowheads="1"/>
            </p:cNvSpPr>
            <p:nvPr/>
          </p:nvSpPr>
          <p:spPr bwMode="auto">
            <a:xfrm>
              <a:off x="298983" y="1574800"/>
              <a:ext cx="1644650" cy="19224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7" name="Line 24"/>
            <p:cNvSpPr>
              <a:spLocks noChangeShapeType="1"/>
            </p:cNvSpPr>
            <p:nvPr/>
          </p:nvSpPr>
          <p:spPr bwMode="auto">
            <a:xfrm rot="-5400000">
              <a:off x="1065746"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8" name="Line 25"/>
            <p:cNvSpPr>
              <a:spLocks noChangeShapeType="1"/>
            </p:cNvSpPr>
            <p:nvPr/>
          </p:nvSpPr>
          <p:spPr bwMode="auto">
            <a:xfrm rot="-5400000">
              <a:off x="1559458"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9" name="Line 26"/>
            <p:cNvSpPr>
              <a:spLocks noChangeShapeType="1"/>
            </p:cNvSpPr>
            <p:nvPr/>
          </p:nvSpPr>
          <p:spPr bwMode="auto">
            <a:xfrm rot="-5400000">
              <a:off x="518058"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0" name="Line 27"/>
            <p:cNvSpPr>
              <a:spLocks noChangeShapeType="1"/>
            </p:cNvSpPr>
            <p:nvPr/>
          </p:nvSpPr>
          <p:spPr bwMode="auto">
            <a:xfrm rot="-5400000">
              <a:off x="572033" y="2747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1" name="Line 28"/>
            <p:cNvSpPr>
              <a:spLocks noChangeShapeType="1"/>
            </p:cNvSpPr>
            <p:nvPr/>
          </p:nvSpPr>
          <p:spPr bwMode="auto">
            <a:xfrm rot="-5400000">
              <a:off x="112130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2" name="Line 29"/>
            <p:cNvSpPr>
              <a:spLocks noChangeShapeType="1"/>
            </p:cNvSpPr>
            <p:nvPr/>
          </p:nvSpPr>
          <p:spPr bwMode="auto">
            <a:xfrm rot="-5400000">
              <a:off x="1559458" y="191452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3" name="Line 30"/>
            <p:cNvSpPr>
              <a:spLocks noChangeShapeType="1"/>
            </p:cNvSpPr>
            <p:nvPr/>
          </p:nvSpPr>
          <p:spPr bwMode="auto">
            <a:xfrm rot="-5400000">
              <a:off x="1010977" y="1656556"/>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53" name="Group 30"/>
          <p:cNvGrpSpPr>
            <a:grpSpLocks/>
          </p:cNvGrpSpPr>
          <p:nvPr/>
        </p:nvGrpSpPr>
        <p:grpSpPr bwMode="auto">
          <a:xfrm>
            <a:off x="6055526" y="1519791"/>
            <a:ext cx="1584325" cy="1337601"/>
            <a:chOff x="1937" y="1118"/>
            <a:chExt cx="989" cy="954"/>
          </a:xfrm>
        </p:grpSpPr>
        <p:sp>
          <p:nvSpPr>
            <p:cNvPr id="54" name="Rectangle 31"/>
            <p:cNvSpPr>
              <a:spLocks noChangeArrowheads="1"/>
            </p:cNvSpPr>
            <p:nvPr/>
          </p:nvSpPr>
          <p:spPr bwMode="auto">
            <a:xfrm>
              <a:off x="1937" y="1118"/>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5" name="AutoShape 32"/>
            <p:cNvSpPr>
              <a:spLocks noChangeArrowheads="1"/>
            </p:cNvSpPr>
            <p:nvPr/>
          </p:nvSpPr>
          <p:spPr bwMode="auto">
            <a:xfrm>
              <a:off x="2342" y="1389"/>
              <a:ext cx="156" cy="119"/>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56" name="AutoShape 33"/>
            <p:cNvSpPr>
              <a:spLocks noChangeArrowheads="1"/>
            </p:cNvSpPr>
            <p:nvPr/>
          </p:nvSpPr>
          <p:spPr bwMode="auto">
            <a:xfrm>
              <a:off x="2062"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7" name="AutoShape 34"/>
            <p:cNvSpPr>
              <a:spLocks noChangeArrowheads="1"/>
            </p:cNvSpPr>
            <p:nvPr/>
          </p:nvSpPr>
          <p:spPr bwMode="auto">
            <a:xfrm>
              <a:off x="2312" y="1178"/>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8" name="AutoShape 35"/>
            <p:cNvSpPr>
              <a:spLocks noChangeArrowheads="1"/>
            </p:cNvSpPr>
            <p:nvPr/>
          </p:nvSpPr>
          <p:spPr bwMode="auto">
            <a:xfrm>
              <a:off x="2218"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9" name="AutoShape 36"/>
            <p:cNvSpPr>
              <a:spLocks noChangeArrowheads="1"/>
            </p:cNvSpPr>
            <p:nvPr/>
          </p:nvSpPr>
          <p:spPr bwMode="auto">
            <a:xfrm>
              <a:off x="2498"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0" name="AutoShape 37"/>
            <p:cNvSpPr>
              <a:spLocks noChangeArrowheads="1"/>
            </p:cNvSpPr>
            <p:nvPr/>
          </p:nvSpPr>
          <p:spPr bwMode="auto">
            <a:xfrm>
              <a:off x="2685"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1" name="AutoShape 38"/>
            <p:cNvSpPr>
              <a:spLocks noChangeArrowheads="1"/>
            </p:cNvSpPr>
            <p:nvPr/>
          </p:nvSpPr>
          <p:spPr bwMode="auto">
            <a:xfrm>
              <a:off x="2031" y="138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2" name="AutoShape 39"/>
            <p:cNvSpPr>
              <a:spLocks noChangeArrowheads="1"/>
            </p:cNvSpPr>
            <p:nvPr/>
          </p:nvSpPr>
          <p:spPr bwMode="auto">
            <a:xfrm>
              <a:off x="2187" y="1418"/>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3" name="AutoShape 40"/>
            <p:cNvSpPr>
              <a:spLocks noChangeArrowheads="1"/>
            </p:cNvSpPr>
            <p:nvPr/>
          </p:nvSpPr>
          <p:spPr bwMode="auto">
            <a:xfrm>
              <a:off x="2124"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4" name="AutoShape 41"/>
            <p:cNvSpPr>
              <a:spLocks noChangeArrowheads="1"/>
            </p:cNvSpPr>
            <p:nvPr/>
          </p:nvSpPr>
          <p:spPr bwMode="auto">
            <a:xfrm>
              <a:off x="2281"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5" name="AutoShape 42"/>
            <p:cNvSpPr>
              <a:spLocks noChangeArrowheads="1"/>
            </p:cNvSpPr>
            <p:nvPr/>
          </p:nvSpPr>
          <p:spPr bwMode="auto">
            <a:xfrm>
              <a:off x="2467"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6" name="AutoShape 43"/>
            <p:cNvSpPr>
              <a:spLocks noChangeArrowheads="1"/>
            </p:cNvSpPr>
            <p:nvPr/>
          </p:nvSpPr>
          <p:spPr bwMode="auto">
            <a:xfrm>
              <a:off x="2654"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7" name="AutoShape 44"/>
            <p:cNvSpPr>
              <a:spLocks noChangeArrowheads="1"/>
            </p:cNvSpPr>
            <p:nvPr/>
          </p:nvSpPr>
          <p:spPr bwMode="auto">
            <a:xfrm>
              <a:off x="2031" y="165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8" name="AutoShape 45"/>
            <p:cNvSpPr>
              <a:spLocks noChangeArrowheads="1"/>
            </p:cNvSpPr>
            <p:nvPr/>
          </p:nvSpPr>
          <p:spPr bwMode="auto">
            <a:xfrm>
              <a:off x="2062" y="180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9" name="AutoShape 46"/>
            <p:cNvSpPr>
              <a:spLocks noChangeArrowheads="1"/>
            </p:cNvSpPr>
            <p:nvPr/>
          </p:nvSpPr>
          <p:spPr bwMode="auto">
            <a:xfrm>
              <a:off x="2249" y="174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0" name="AutoShape 47"/>
            <p:cNvSpPr>
              <a:spLocks noChangeArrowheads="1"/>
            </p:cNvSpPr>
            <p:nvPr/>
          </p:nvSpPr>
          <p:spPr bwMode="auto">
            <a:xfrm>
              <a:off x="2342" y="1869"/>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1" name="AutoShape 48"/>
            <p:cNvSpPr>
              <a:spLocks noChangeArrowheads="1"/>
            </p:cNvSpPr>
            <p:nvPr/>
          </p:nvSpPr>
          <p:spPr bwMode="auto">
            <a:xfrm>
              <a:off x="2592" y="177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2" name="AutoShape 49"/>
            <p:cNvSpPr>
              <a:spLocks noChangeArrowheads="1"/>
            </p:cNvSpPr>
            <p:nvPr/>
          </p:nvSpPr>
          <p:spPr bwMode="auto">
            <a:xfrm>
              <a:off x="2654" y="192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3" name="AutoShape 50"/>
            <p:cNvSpPr>
              <a:spLocks noChangeArrowheads="1"/>
            </p:cNvSpPr>
            <p:nvPr/>
          </p:nvSpPr>
          <p:spPr bwMode="auto">
            <a:xfrm>
              <a:off x="2623" y="1418"/>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4" name="Text Box 28"/>
          <p:cNvSpPr txBox="1">
            <a:spLocks noChangeArrowheads="1"/>
          </p:cNvSpPr>
          <p:nvPr/>
        </p:nvSpPr>
        <p:spPr bwMode="auto">
          <a:xfrm>
            <a:off x="5694536" y="782783"/>
            <a:ext cx="2519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dirty="0">
                <a:solidFill>
                  <a:srgbClr val="000000"/>
                </a:solidFill>
              </a:rPr>
              <a:t>V1 firing rates (highest at each location)</a:t>
            </a:r>
            <a:endParaRPr lang="en-US" sz="1800" dirty="0">
              <a:solidFill>
                <a:srgbClr val="000000"/>
              </a:solidFill>
            </a:endParaRPr>
          </a:p>
        </p:txBody>
      </p:sp>
      <p:grpSp>
        <p:nvGrpSpPr>
          <p:cNvPr id="76" name="Group 75"/>
          <p:cNvGrpSpPr>
            <a:grpSpLocks/>
          </p:cNvGrpSpPr>
          <p:nvPr/>
        </p:nvGrpSpPr>
        <p:grpSpPr bwMode="auto">
          <a:xfrm>
            <a:off x="7750303" y="1578733"/>
            <a:ext cx="2232025" cy="1069975"/>
            <a:chOff x="6911892" y="2060575"/>
            <a:chExt cx="2232108" cy="1069830"/>
          </a:xfrm>
        </p:grpSpPr>
        <p:sp>
          <p:nvSpPr>
            <p:cNvPr id="77" name="Text Box 48"/>
            <p:cNvSpPr txBox="1">
              <a:spLocks noChangeArrowheads="1"/>
            </p:cNvSpPr>
            <p:nvPr/>
          </p:nvSpPr>
          <p:spPr bwMode="auto">
            <a:xfrm>
              <a:off x="7395826" y="2060575"/>
              <a:ext cx="1748174" cy="1069830"/>
            </a:xfrm>
            <a:prstGeom prst="rect">
              <a:avLst/>
            </a:prstGeom>
            <a:noFill/>
            <a:ln w="3816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ts val="1125"/>
                </a:spcBef>
                <a:spcAft>
                  <a:spcPct val="0"/>
                </a:spcAft>
              </a:pPr>
              <a:r>
                <a:rPr lang="en-GB" sz="1800">
                  <a:solidFill>
                    <a:srgbClr val="000000"/>
                  </a:solidFill>
                </a:rPr>
                <a:t>Winner-take-all</a:t>
              </a:r>
            </a:p>
            <a:p>
              <a:pPr eaLnBrk="1" fontAlgn="base" hangingPunct="1">
                <a:spcBef>
                  <a:spcPts val="1125"/>
                </a:spcBef>
                <a:spcAft>
                  <a:spcPct val="0"/>
                </a:spcAft>
              </a:pPr>
              <a:r>
                <a:rPr lang="en-GB" sz="1800">
                  <a:solidFill>
                    <a:srgbClr val="000000"/>
                  </a:solidFill>
                </a:rPr>
                <a:t>Superior colliculus</a:t>
              </a:r>
            </a:p>
          </p:txBody>
        </p:sp>
        <p:sp>
          <p:nvSpPr>
            <p:cNvPr id="78" name="Line 49"/>
            <p:cNvSpPr>
              <a:spLocks noChangeShapeType="1"/>
            </p:cNvSpPr>
            <p:nvPr/>
          </p:nvSpPr>
          <p:spPr bwMode="auto">
            <a:xfrm>
              <a:off x="6911892" y="2636615"/>
              <a:ext cx="504024" cy="0"/>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99" name="Line 29"/>
          <p:cNvSpPr>
            <a:spLocks noChangeShapeType="1"/>
          </p:cNvSpPr>
          <p:nvPr/>
        </p:nvSpPr>
        <p:spPr bwMode="auto">
          <a:xfrm>
            <a:off x="5026490" y="1748735"/>
            <a:ext cx="27478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pic>
        <p:nvPicPr>
          <p:cNvPr id="101"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918" y="1350870"/>
            <a:ext cx="1550578" cy="152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462" y="2971217"/>
            <a:ext cx="2066410" cy="324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Text Box 64"/>
          <p:cNvSpPr txBox="1">
            <a:spLocks noChangeArrowheads="1"/>
          </p:cNvSpPr>
          <p:nvPr/>
        </p:nvSpPr>
        <p:spPr bwMode="auto">
          <a:xfrm>
            <a:off x="3999542" y="890294"/>
            <a:ext cx="4745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defTabSz="685800" fontAlgn="base">
              <a:spcBef>
                <a:spcPct val="0"/>
              </a:spcBef>
              <a:spcAft>
                <a:spcPct val="0"/>
              </a:spcAft>
            </a:pPr>
            <a:r>
              <a:rPr lang="en-GB" sz="1800" dirty="0">
                <a:solidFill>
                  <a:srgbClr val="FF0000"/>
                </a:solidFill>
              </a:rPr>
              <a:t>V1</a:t>
            </a:r>
            <a:endParaRPr lang="en-US" sz="1800" dirty="0">
              <a:solidFill>
                <a:srgbClr val="FF0000"/>
              </a:solidFill>
            </a:endParaRPr>
          </a:p>
        </p:txBody>
      </p:sp>
      <p:sp>
        <p:nvSpPr>
          <p:cNvPr id="105" name="Text Box 65"/>
          <p:cNvSpPr txBox="1">
            <a:spLocks noChangeArrowheads="1"/>
          </p:cNvSpPr>
          <p:nvPr/>
        </p:nvSpPr>
        <p:spPr bwMode="auto">
          <a:xfrm>
            <a:off x="3622227" y="3179563"/>
            <a:ext cx="1331554"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685800" fontAlgn="base">
              <a:spcBef>
                <a:spcPct val="0"/>
              </a:spcBef>
              <a:spcAft>
                <a:spcPct val="0"/>
              </a:spcAft>
            </a:pPr>
            <a:r>
              <a:rPr lang="en-US" sz="750">
                <a:solidFill>
                  <a:srgbClr val="000000"/>
                </a:solidFill>
              </a:rPr>
              <a:t>Bosking et al 1997</a:t>
            </a:r>
            <a:endParaRPr lang="en-GB" sz="750">
              <a:solidFill>
                <a:srgbClr val="000000"/>
              </a:solidFill>
            </a:endParaRPr>
          </a:p>
        </p:txBody>
      </p:sp>
      <p:grpSp>
        <p:nvGrpSpPr>
          <p:cNvPr id="3" name="Group 2"/>
          <p:cNvGrpSpPr/>
          <p:nvPr/>
        </p:nvGrpSpPr>
        <p:grpSpPr>
          <a:xfrm>
            <a:off x="1771331" y="3166566"/>
            <a:ext cx="1613540" cy="1335544"/>
            <a:chOff x="247331" y="3166566"/>
            <a:chExt cx="1613540" cy="1229089"/>
          </a:xfrm>
        </p:grpSpPr>
        <p:sp>
          <p:nvSpPr>
            <p:cNvPr id="176" name="Line 70"/>
            <p:cNvSpPr>
              <a:spLocks noChangeShapeType="1"/>
            </p:cNvSpPr>
            <p:nvPr/>
          </p:nvSpPr>
          <p:spPr bwMode="auto">
            <a:xfrm rot="10800000">
              <a:off x="999446" y="3535035"/>
              <a:ext cx="0" cy="163621"/>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7" name="Line 71"/>
            <p:cNvSpPr>
              <a:spLocks noChangeShapeType="1"/>
            </p:cNvSpPr>
            <p:nvPr/>
          </p:nvSpPr>
          <p:spPr bwMode="auto">
            <a:xfrm>
              <a:off x="731882" y="3777245"/>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8" name="Line 72"/>
            <p:cNvSpPr>
              <a:spLocks noChangeShapeType="1"/>
            </p:cNvSpPr>
            <p:nvPr/>
          </p:nvSpPr>
          <p:spPr bwMode="auto">
            <a:xfrm>
              <a:off x="731882" y="3572397"/>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9" name="Line 73"/>
            <p:cNvSpPr>
              <a:spLocks noChangeShapeType="1"/>
            </p:cNvSpPr>
            <p:nvPr/>
          </p:nvSpPr>
          <p:spPr bwMode="auto">
            <a:xfrm>
              <a:off x="1214802" y="3818473"/>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0" name="Line 74"/>
            <p:cNvSpPr>
              <a:spLocks noChangeShapeType="1"/>
            </p:cNvSpPr>
            <p:nvPr/>
          </p:nvSpPr>
          <p:spPr bwMode="auto">
            <a:xfrm>
              <a:off x="1268641" y="3532458"/>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1" name="Line 75"/>
            <p:cNvSpPr>
              <a:spLocks noChangeShapeType="1"/>
            </p:cNvSpPr>
            <p:nvPr/>
          </p:nvSpPr>
          <p:spPr bwMode="auto">
            <a:xfrm>
              <a:off x="1483998" y="3737306"/>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2" name="Line 76"/>
            <p:cNvSpPr>
              <a:spLocks noChangeShapeType="1"/>
            </p:cNvSpPr>
            <p:nvPr/>
          </p:nvSpPr>
          <p:spPr bwMode="auto">
            <a:xfrm>
              <a:off x="881979" y="3982094"/>
              <a:ext cx="0" cy="168774"/>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3" name="Line 77"/>
            <p:cNvSpPr>
              <a:spLocks noChangeShapeType="1"/>
            </p:cNvSpPr>
            <p:nvPr/>
          </p:nvSpPr>
          <p:spPr bwMode="auto">
            <a:xfrm>
              <a:off x="839561" y="3368837"/>
              <a:ext cx="0" cy="168774"/>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4" name="Line 78"/>
            <p:cNvSpPr>
              <a:spLocks noChangeShapeType="1"/>
            </p:cNvSpPr>
            <p:nvPr/>
          </p:nvSpPr>
          <p:spPr bwMode="auto">
            <a:xfrm>
              <a:off x="1214802" y="3327610"/>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5" name="Line 79"/>
            <p:cNvSpPr>
              <a:spLocks noChangeShapeType="1"/>
            </p:cNvSpPr>
            <p:nvPr/>
          </p:nvSpPr>
          <p:spPr bwMode="auto">
            <a:xfrm>
              <a:off x="1430159" y="3982094"/>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6" name="Line 80"/>
            <p:cNvSpPr>
              <a:spLocks noChangeShapeType="1"/>
            </p:cNvSpPr>
            <p:nvPr/>
          </p:nvSpPr>
          <p:spPr bwMode="auto">
            <a:xfrm>
              <a:off x="516526" y="3245156"/>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7" name="Line 81"/>
            <p:cNvSpPr>
              <a:spLocks noChangeShapeType="1"/>
            </p:cNvSpPr>
            <p:nvPr/>
          </p:nvSpPr>
          <p:spPr bwMode="auto">
            <a:xfrm>
              <a:off x="617678" y="4042646"/>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8" name="Rectangle 82"/>
            <p:cNvSpPr>
              <a:spLocks noChangeArrowheads="1"/>
            </p:cNvSpPr>
            <p:nvPr/>
          </p:nvSpPr>
          <p:spPr bwMode="auto">
            <a:xfrm>
              <a:off x="247331" y="3166566"/>
              <a:ext cx="1613540" cy="1229089"/>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9" name="Line 83"/>
            <p:cNvSpPr>
              <a:spLocks noChangeShapeType="1"/>
            </p:cNvSpPr>
            <p:nvPr/>
          </p:nvSpPr>
          <p:spPr bwMode="auto">
            <a:xfrm>
              <a:off x="999446" y="4147003"/>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0" name="Line 84"/>
            <p:cNvSpPr>
              <a:spLocks noChangeShapeType="1"/>
            </p:cNvSpPr>
            <p:nvPr/>
          </p:nvSpPr>
          <p:spPr bwMode="auto">
            <a:xfrm>
              <a:off x="1513118" y="4147003"/>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1" name="Line 85"/>
            <p:cNvSpPr>
              <a:spLocks noChangeShapeType="1"/>
            </p:cNvSpPr>
            <p:nvPr/>
          </p:nvSpPr>
          <p:spPr bwMode="auto">
            <a:xfrm>
              <a:off x="462687" y="3532458"/>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2" name="Line 86"/>
            <p:cNvSpPr>
              <a:spLocks noChangeShapeType="1"/>
            </p:cNvSpPr>
            <p:nvPr/>
          </p:nvSpPr>
          <p:spPr bwMode="auto">
            <a:xfrm>
              <a:off x="542630" y="3867430"/>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3" name="Line 87"/>
            <p:cNvSpPr>
              <a:spLocks noChangeShapeType="1"/>
            </p:cNvSpPr>
            <p:nvPr/>
          </p:nvSpPr>
          <p:spPr bwMode="auto">
            <a:xfrm>
              <a:off x="1053285" y="3737306"/>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4" name="Line 88"/>
            <p:cNvSpPr>
              <a:spLocks noChangeShapeType="1"/>
            </p:cNvSpPr>
            <p:nvPr/>
          </p:nvSpPr>
          <p:spPr bwMode="auto">
            <a:xfrm>
              <a:off x="1483998" y="3368837"/>
              <a:ext cx="0" cy="1700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5" name="Line 89"/>
            <p:cNvSpPr>
              <a:spLocks noChangeShapeType="1"/>
            </p:cNvSpPr>
            <p:nvPr/>
          </p:nvSpPr>
          <p:spPr bwMode="auto">
            <a:xfrm>
              <a:off x="947239" y="3203928"/>
              <a:ext cx="0" cy="168774"/>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grpSp>
      <p:grpSp>
        <p:nvGrpSpPr>
          <p:cNvPr id="108" name="Group 115"/>
          <p:cNvGrpSpPr>
            <a:grpSpLocks/>
          </p:cNvGrpSpPr>
          <p:nvPr/>
        </p:nvGrpSpPr>
        <p:grpSpPr bwMode="auto">
          <a:xfrm>
            <a:off x="6111083" y="3166566"/>
            <a:ext cx="1613540" cy="1335544"/>
            <a:chOff x="2789" y="2205"/>
            <a:chExt cx="989" cy="954"/>
          </a:xfrm>
        </p:grpSpPr>
        <p:sp>
          <p:nvSpPr>
            <p:cNvPr id="109" name="Rectangle 91"/>
            <p:cNvSpPr>
              <a:spLocks noChangeArrowheads="1"/>
            </p:cNvSpPr>
            <p:nvPr/>
          </p:nvSpPr>
          <p:spPr bwMode="auto">
            <a:xfrm>
              <a:off x="2789" y="2205"/>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0" name="AutoShape 93"/>
            <p:cNvSpPr>
              <a:spLocks noChangeArrowheads="1"/>
            </p:cNvSpPr>
            <p:nvPr/>
          </p:nvSpPr>
          <p:spPr bwMode="auto">
            <a:xfrm>
              <a:off x="2914" y="23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1" name="AutoShape 94"/>
            <p:cNvSpPr>
              <a:spLocks noChangeArrowheads="1"/>
            </p:cNvSpPr>
            <p:nvPr/>
          </p:nvSpPr>
          <p:spPr bwMode="auto">
            <a:xfrm>
              <a:off x="3164" y="2265"/>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2" name="AutoShape 95"/>
            <p:cNvSpPr>
              <a:spLocks noChangeArrowheads="1"/>
            </p:cNvSpPr>
            <p:nvPr/>
          </p:nvSpPr>
          <p:spPr bwMode="auto">
            <a:xfrm>
              <a:off x="3070" y="235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3" name="AutoShape 96"/>
            <p:cNvSpPr>
              <a:spLocks noChangeArrowheads="1"/>
            </p:cNvSpPr>
            <p:nvPr/>
          </p:nvSpPr>
          <p:spPr bwMode="auto">
            <a:xfrm>
              <a:off x="3350" y="23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4" name="AutoShape 97"/>
            <p:cNvSpPr>
              <a:spLocks noChangeArrowheads="1"/>
            </p:cNvSpPr>
            <p:nvPr/>
          </p:nvSpPr>
          <p:spPr bwMode="auto">
            <a:xfrm>
              <a:off x="3537" y="235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5" name="AutoShape 98"/>
            <p:cNvSpPr>
              <a:spLocks noChangeArrowheads="1"/>
            </p:cNvSpPr>
            <p:nvPr/>
          </p:nvSpPr>
          <p:spPr bwMode="auto">
            <a:xfrm>
              <a:off x="2883" y="247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6" name="AutoShape 99"/>
            <p:cNvSpPr>
              <a:spLocks noChangeArrowheads="1"/>
            </p:cNvSpPr>
            <p:nvPr/>
          </p:nvSpPr>
          <p:spPr bwMode="auto">
            <a:xfrm>
              <a:off x="3039" y="2505"/>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7" name="AutoShape 100"/>
            <p:cNvSpPr>
              <a:spLocks noChangeArrowheads="1"/>
            </p:cNvSpPr>
            <p:nvPr/>
          </p:nvSpPr>
          <p:spPr bwMode="auto">
            <a:xfrm>
              <a:off x="2976" y="265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8" name="AutoShape 101"/>
            <p:cNvSpPr>
              <a:spLocks noChangeArrowheads="1"/>
            </p:cNvSpPr>
            <p:nvPr/>
          </p:nvSpPr>
          <p:spPr bwMode="auto">
            <a:xfrm>
              <a:off x="3133" y="26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9" name="AutoShape 102"/>
            <p:cNvSpPr>
              <a:spLocks noChangeArrowheads="1"/>
            </p:cNvSpPr>
            <p:nvPr/>
          </p:nvSpPr>
          <p:spPr bwMode="auto">
            <a:xfrm>
              <a:off x="3319" y="265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0" name="AutoShape 103"/>
            <p:cNvSpPr>
              <a:spLocks noChangeArrowheads="1"/>
            </p:cNvSpPr>
            <p:nvPr/>
          </p:nvSpPr>
          <p:spPr bwMode="auto">
            <a:xfrm>
              <a:off x="3506" y="26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1" name="AutoShape 104"/>
            <p:cNvSpPr>
              <a:spLocks noChangeArrowheads="1"/>
            </p:cNvSpPr>
            <p:nvPr/>
          </p:nvSpPr>
          <p:spPr bwMode="auto">
            <a:xfrm>
              <a:off x="2883" y="274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2" name="AutoShape 105"/>
            <p:cNvSpPr>
              <a:spLocks noChangeArrowheads="1"/>
            </p:cNvSpPr>
            <p:nvPr/>
          </p:nvSpPr>
          <p:spPr bwMode="auto">
            <a:xfrm>
              <a:off x="2914" y="289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8" name="AutoShape 106"/>
            <p:cNvSpPr>
              <a:spLocks noChangeArrowheads="1"/>
            </p:cNvSpPr>
            <p:nvPr/>
          </p:nvSpPr>
          <p:spPr bwMode="auto">
            <a:xfrm>
              <a:off x="3101" y="283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9" name="AutoShape 107"/>
            <p:cNvSpPr>
              <a:spLocks noChangeArrowheads="1"/>
            </p:cNvSpPr>
            <p:nvPr/>
          </p:nvSpPr>
          <p:spPr bwMode="auto">
            <a:xfrm>
              <a:off x="3194" y="2956"/>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30" name="AutoShape 108"/>
            <p:cNvSpPr>
              <a:spLocks noChangeArrowheads="1"/>
            </p:cNvSpPr>
            <p:nvPr/>
          </p:nvSpPr>
          <p:spPr bwMode="auto">
            <a:xfrm>
              <a:off x="3444" y="286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0" name="AutoShape 109"/>
            <p:cNvSpPr>
              <a:spLocks noChangeArrowheads="1"/>
            </p:cNvSpPr>
            <p:nvPr/>
          </p:nvSpPr>
          <p:spPr bwMode="auto">
            <a:xfrm>
              <a:off x="3506" y="301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1" name="AutoShape 110"/>
            <p:cNvSpPr>
              <a:spLocks noChangeArrowheads="1"/>
            </p:cNvSpPr>
            <p:nvPr/>
          </p:nvSpPr>
          <p:spPr bwMode="auto">
            <a:xfrm>
              <a:off x="3475" y="2505"/>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2" name="AutoShape 114"/>
            <p:cNvSpPr>
              <a:spLocks noChangeArrowheads="1"/>
            </p:cNvSpPr>
            <p:nvPr/>
          </p:nvSpPr>
          <p:spPr bwMode="auto">
            <a:xfrm>
              <a:off x="3243" y="247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grpSp>
      <p:grpSp>
        <p:nvGrpSpPr>
          <p:cNvPr id="4" name="Group 3"/>
          <p:cNvGrpSpPr/>
          <p:nvPr/>
        </p:nvGrpSpPr>
        <p:grpSpPr>
          <a:xfrm>
            <a:off x="1770909" y="4723360"/>
            <a:ext cx="1613539" cy="1322164"/>
            <a:chOff x="246908" y="4723360"/>
            <a:chExt cx="1613539" cy="1229089"/>
          </a:xfrm>
        </p:grpSpPr>
        <p:sp>
          <p:nvSpPr>
            <p:cNvPr id="201" name="Line 208"/>
            <p:cNvSpPr>
              <a:spLocks noChangeShapeType="1"/>
            </p:cNvSpPr>
            <p:nvPr/>
          </p:nvSpPr>
          <p:spPr bwMode="auto">
            <a:xfrm>
              <a:off x="999023" y="5091829"/>
              <a:ext cx="0" cy="163621"/>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202" name="Rectangle 220"/>
            <p:cNvSpPr>
              <a:spLocks noChangeArrowheads="1"/>
            </p:cNvSpPr>
            <p:nvPr/>
          </p:nvSpPr>
          <p:spPr bwMode="auto">
            <a:xfrm>
              <a:off x="246908" y="4723360"/>
              <a:ext cx="1613539" cy="1229089"/>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grpSp>
      <p:grpSp>
        <p:nvGrpSpPr>
          <p:cNvPr id="198" name="Group 249"/>
          <p:cNvGrpSpPr>
            <a:grpSpLocks/>
          </p:cNvGrpSpPr>
          <p:nvPr/>
        </p:nvGrpSpPr>
        <p:grpSpPr bwMode="auto">
          <a:xfrm>
            <a:off x="6136764" y="4723360"/>
            <a:ext cx="1613539" cy="1322164"/>
            <a:chOff x="2789" y="2069"/>
            <a:chExt cx="989" cy="954"/>
          </a:xfrm>
        </p:grpSpPr>
        <p:sp>
          <p:nvSpPr>
            <p:cNvPr id="199" name="Rectangle 229"/>
            <p:cNvSpPr>
              <a:spLocks noChangeArrowheads="1"/>
            </p:cNvSpPr>
            <p:nvPr/>
          </p:nvSpPr>
          <p:spPr bwMode="auto">
            <a:xfrm>
              <a:off x="2789" y="2069"/>
              <a:ext cx="989" cy="954"/>
            </a:xfrm>
            <a:prstGeom prst="rect">
              <a:avLst/>
            </a:prstGeom>
            <a:solidFill>
              <a:schemeClr val="bg1"/>
            </a:solidFill>
            <a:ln w="38100">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200" name="AutoShape 230"/>
            <p:cNvSpPr>
              <a:spLocks noChangeArrowheads="1"/>
            </p:cNvSpPr>
            <p:nvPr/>
          </p:nvSpPr>
          <p:spPr bwMode="auto">
            <a:xfrm>
              <a:off x="3194" y="2340"/>
              <a:ext cx="156" cy="119"/>
            </a:xfrm>
            <a:prstGeom prst="star5">
              <a:avLst/>
            </a:prstGeom>
            <a:solidFill>
              <a:schemeClr val="accent1"/>
            </a:solidFill>
            <a:ln w="9525">
              <a:solidFill>
                <a:schemeClr val="tx1"/>
              </a:solidFill>
              <a:miter lim="800000"/>
              <a:headEnd/>
              <a:tailEnd/>
            </a:ln>
            <a:effectLst/>
          </p:spPr>
          <p:txBody>
            <a:bodyPr wrap="none" anchor="ctr"/>
            <a:lstStyle/>
            <a:p>
              <a:pPr defTabSz="685800" eaLnBrk="0" fontAlgn="base" hangingPunct="0">
                <a:spcBef>
                  <a:spcPct val="0"/>
                </a:spcBef>
                <a:spcAft>
                  <a:spcPct val="0"/>
                </a:spcAft>
                <a:defRPr/>
              </a:pPr>
              <a:endParaRPr lang="en-US">
                <a:solidFill>
                  <a:srgbClr val="000000"/>
                </a:solidFill>
                <a:latin typeface="Helvetica" pitchFamily="-106" charset="0"/>
                <a:ea typeface="ＭＳ Ｐゴシック" charset="0"/>
                <a:cs typeface="ＭＳ Ｐゴシック" charset="0"/>
              </a:endParaRPr>
            </a:p>
          </p:txBody>
        </p:sp>
      </p:grpSp>
      <p:sp>
        <p:nvSpPr>
          <p:cNvPr id="203" name="Text Box 67"/>
          <p:cNvSpPr txBox="1">
            <a:spLocks noChangeArrowheads="1"/>
          </p:cNvSpPr>
          <p:nvPr/>
        </p:nvSpPr>
        <p:spPr bwMode="auto">
          <a:xfrm>
            <a:off x="3780539" y="3591375"/>
            <a:ext cx="2077165"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b="1" dirty="0" err="1">
                <a:solidFill>
                  <a:srgbClr val="000000"/>
                </a:solidFill>
              </a:rPr>
              <a:t>iso</a:t>
            </a:r>
            <a:r>
              <a:rPr lang="en-GB" sz="1800" b="1" dirty="0">
                <a:solidFill>
                  <a:srgbClr val="000000"/>
                </a:solidFill>
              </a:rPr>
              <a:t>-feature suppression</a:t>
            </a:r>
            <a:r>
              <a:rPr lang="en-GB" sz="2000" b="1" dirty="0">
                <a:solidFill>
                  <a:srgbClr val="000000"/>
                </a:solidFill>
              </a:rPr>
              <a:t> </a:t>
            </a:r>
            <a:r>
              <a:rPr lang="en-GB" sz="1200" b="1" dirty="0">
                <a:solidFill>
                  <a:srgbClr val="000000"/>
                </a:solidFill>
              </a:rPr>
              <a:t>(Blakemore &amp; Tobin 1972, Gilbert &amp; Wiesel 1983, Rockland &amp; Lund 1983, Allman et al 1985, Hirsch &amp; Gilbert 1991</a:t>
            </a:r>
            <a:r>
              <a:rPr lang="en-GB" sz="1400" b="1" dirty="0">
                <a:solidFill>
                  <a:srgbClr val="000000"/>
                </a:solidFill>
              </a:rPr>
              <a:t>,  Li &amp; Li 1994, </a:t>
            </a:r>
            <a:r>
              <a:rPr lang="en-GB" sz="1400" b="1" dirty="0" err="1">
                <a:solidFill>
                  <a:srgbClr val="000000"/>
                </a:solidFill>
              </a:rPr>
              <a:t>etc</a:t>
            </a:r>
            <a:r>
              <a:rPr lang="en-GB" sz="1400" b="1" dirty="0">
                <a:solidFill>
                  <a:srgbClr val="000000"/>
                </a:solidFill>
              </a:rPr>
              <a:t>)</a:t>
            </a:r>
            <a:endParaRPr lang="en-US" sz="1400" b="1" dirty="0">
              <a:solidFill>
                <a:srgbClr val="000000"/>
              </a:solidFill>
            </a:endParaRPr>
          </a:p>
        </p:txBody>
      </p:sp>
      <p:sp>
        <p:nvSpPr>
          <p:cNvPr id="106" name="Text Box 2"/>
          <p:cNvSpPr txBox="1">
            <a:spLocks noChangeArrowheads="1"/>
          </p:cNvSpPr>
          <p:nvPr/>
        </p:nvSpPr>
        <p:spPr bwMode="auto">
          <a:xfrm>
            <a:off x="1524000" y="1"/>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b="1" dirty="0" smtClean="0">
                <a:solidFill>
                  <a:srgbClr val="000000"/>
                </a:solidFill>
              </a:rPr>
              <a:t>The theory  ----  The </a:t>
            </a:r>
            <a:r>
              <a:rPr lang="en-GB" sz="2000" b="1" dirty="0">
                <a:solidFill>
                  <a:srgbClr val="000000"/>
                </a:solidFill>
              </a:rPr>
              <a:t>V1 Saliency </a:t>
            </a:r>
            <a:r>
              <a:rPr lang="en-GB" sz="2000" b="1" dirty="0" smtClean="0">
                <a:solidFill>
                  <a:srgbClr val="000000"/>
                </a:solidFill>
              </a:rPr>
              <a:t>Hypothesis  (V1SH): </a:t>
            </a:r>
            <a:endParaRPr lang="en-GB" sz="2000" b="1" dirty="0">
              <a:solidFill>
                <a:srgbClr val="000000"/>
              </a:solidFill>
            </a:endParaRPr>
          </a:p>
          <a:p>
            <a:pPr fontAlgn="base">
              <a:spcBef>
                <a:spcPct val="0"/>
              </a:spcBef>
              <a:spcAft>
                <a:spcPct val="0"/>
              </a:spcAft>
            </a:pPr>
            <a:r>
              <a:rPr lang="en-GB" sz="2000" b="1" dirty="0">
                <a:solidFill>
                  <a:srgbClr val="FF0000"/>
                </a:solidFill>
              </a:rPr>
              <a:t>A bottom-up saliency map in the primary visual cortex </a:t>
            </a:r>
            <a:r>
              <a:rPr lang="en-GB" sz="1600" b="1" dirty="0">
                <a:solidFill>
                  <a:srgbClr val="FF0000"/>
                </a:solidFill>
              </a:rPr>
              <a:t>(Li 1999, 2002)</a:t>
            </a:r>
          </a:p>
        </p:txBody>
      </p:sp>
    </p:spTree>
    <p:custDataLst>
      <p:tags r:id="rId1"/>
    </p:custDataLst>
    <p:extLst>
      <p:ext uri="{BB962C8B-B14F-4D97-AF65-F5344CB8AC3E}">
        <p14:creationId xmlns:p14="http://schemas.microsoft.com/office/powerpoint/2010/main" val="371564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1"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ipe(up)">
                                      <p:cBhvr>
                                        <p:cTn id="18" dur="500"/>
                                        <p:tgtEl>
                                          <p:spTgt spid="10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nodeType="withEffect">
                                  <p:stCondLst>
                                    <p:cond delay="0"/>
                                  </p:stCondLst>
                                  <p:childTnLst>
                                    <p:set>
                                      <p:cBhvr>
                                        <p:cTn id="25" dur="1" fill="hold">
                                          <p:stCondLst>
                                            <p:cond delay="0"/>
                                          </p:stCondLst>
                                        </p:cTn>
                                        <p:tgtEl>
                                          <p:spTgt spid="198"/>
                                        </p:tgtEl>
                                        <p:attrNameLst>
                                          <p:attrName>style.visibility</p:attrName>
                                        </p:attrNameLst>
                                      </p:cBhvr>
                                      <p:to>
                                        <p:strVal val="visible"/>
                                      </p:to>
                                    </p:set>
                                    <p:animEffect transition="in" filter="wipe(up)">
                                      <p:cBhvr>
                                        <p:cTn id="2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a:solidFill>
                  <a:srgbClr val="000000"/>
                </a:solidFill>
              </a:rPr>
              <a:t>Retina inputs</a:t>
            </a:r>
            <a:endParaRPr lang="en-US" sz="2000">
              <a:solidFill>
                <a:srgbClr val="000000"/>
              </a:solidFill>
            </a:endParaRPr>
          </a:p>
        </p:txBody>
      </p:sp>
      <p:sp>
        <p:nvSpPr>
          <p:cNvPr id="47109" name="Line 89"/>
          <p:cNvSpPr>
            <a:spLocks noChangeShapeType="1"/>
          </p:cNvSpPr>
          <p:nvPr/>
        </p:nvSpPr>
        <p:spPr bwMode="auto">
          <a:xfrm flipV="1">
            <a:off x="3479559" y="2152136"/>
            <a:ext cx="2562958" cy="1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 name="Group 1"/>
          <p:cNvGrpSpPr/>
          <p:nvPr/>
        </p:nvGrpSpPr>
        <p:grpSpPr>
          <a:xfrm>
            <a:off x="1822984" y="1486089"/>
            <a:ext cx="1577975" cy="1332374"/>
            <a:chOff x="298983" y="1574800"/>
            <a:chExt cx="1644650" cy="1922463"/>
          </a:xfrm>
        </p:grpSpPr>
        <p:sp>
          <p:nvSpPr>
            <p:cNvPr id="47114" name="Line 11"/>
            <p:cNvSpPr>
              <a:spLocks noChangeShapeType="1"/>
            </p:cNvSpPr>
            <p:nvPr/>
          </p:nvSpPr>
          <p:spPr bwMode="auto">
            <a:xfrm>
              <a:off x="1065745" y="2151063"/>
              <a:ext cx="0" cy="2571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5" name="Line 12"/>
            <p:cNvSpPr>
              <a:spLocks noChangeShapeType="1"/>
            </p:cNvSpPr>
            <p:nvPr/>
          </p:nvSpPr>
          <p:spPr bwMode="auto">
            <a:xfrm rot="-5400000">
              <a:off x="791108" y="25542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6" name="Line 13"/>
            <p:cNvSpPr>
              <a:spLocks noChangeShapeType="1"/>
            </p:cNvSpPr>
            <p:nvPr/>
          </p:nvSpPr>
          <p:spPr bwMode="auto">
            <a:xfrm rot="-5400000">
              <a:off x="791108" y="223520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7" name="Line 14"/>
            <p:cNvSpPr>
              <a:spLocks noChangeShapeType="1"/>
            </p:cNvSpPr>
            <p:nvPr/>
          </p:nvSpPr>
          <p:spPr bwMode="auto">
            <a:xfrm rot="-5400000">
              <a:off x="1284821" y="261937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8" name="Line 15"/>
            <p:cNvSpPr>
              <a:spLocks noChangeShapeType="1"/>
            </p:cNvSpPr>
            <p:nvPr/>
          </p:nvSpPr>
          <p:spPr bwMode="auto">
            <a:xfrm rot="-5400000">
              <a:off x="1340383"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9" name="Line 16"/>
            <p:cNvSpPr>
              <a:spLocks noChangeShapeType="1"/>
            </p:cNvSpPr>
            <p:nvPr/>
          </p:nvSpPr>
          <p:spPr bwMode="auto">
            <a:xfrm rot="-5400000">
              <a:off x="155945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0" name="Line 17"/>
            <p:cNvSpPr>
              <a:spLocks noChangeShapeType="1"/>
            </p:cNvSpPr>
            <p:nvPr/>
          </p:nvSpPr>
          <p:spPr bwMode="auto">
            <a:xfrm rot="-5400000">
              <a:off x="1010977" y="2874168"/>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1" name="Line 18"/>
            <p:cNvSpPr>
              <a:spLocks noChangeShapeType="1"/>
            </p:cNvSpPr>
            <p:nvPr/>
          </p:nvSpPr>
          <p:spPr bwMode="auto">
            <a:xfrm rot="-5400000">
              <a:off x="901439" y="1913732"/>
              <a:ext cx="0" cy="22066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2" name="Line 19"/>
            <p:cNvSpPr>
              <a:spLocks noChangeShapeType="1"/>
            </p:cNvSpPr>
            <p:nvPr/>
          </p:nvSpPr>
          <p:spPr bwMode="auto">
            <a:xfrm rot="-5400000">
              <a:off x="1284821" y="1849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3" name="Line 20"/>
            <p:cNvSpPr>
              <a:spLocks noChangeShapeType="1"/>
            </p:cNvSpPr>
            <p:nvPr/>
          </p:nvSpPr>
          <p:spPr bwMode="auto">
            <a:xfrm rot="-5400000">
              <a:off x="1503896" y="2874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4" name="Line 21"/>
            <p:cNvSpPr>
              <a:spLocks noChangeShapeType="1"/>
            </p:cNvSpPr>
            <p:nvPr/>
          </p:nvSpPr>
          <p:spPr bwMode="auto">
            <a:xfrm rot="-5400000">
              <a:off x="572033" y="1722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5" name="Line 22"/>
            <p:cNvSpPr>
              <a:spLocks noChangeShapeType="1"/>
            </p:cNvSpPr>
            <p:nvPr/>
          </p:nvSpPr>
          <p:spPr bwMode="auto">
            <a:xfrm rot="-5400000">
              <a:off x="572033" y="294005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6" name="Rectangle 23"/>
            <p:cNvSpPr>
              <a:spLocks noChangeArrowheads="1"/>
            </p:cNvSpPr>
            <p:nvPr/>
          </p:nvSpPr>
          <p:spPr bwMode="auto">
            <a:xfrm>
              <a:off x="298983" y="1574800"/>
              <a:ext cx="1644650" cy="19224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7" name="Line 24"/>
            <p:cNvSpPr>
              <a:spLocks noChangeShapeType="1"/>
            </p:cNvSpPr>
            <p:nvPr/>
          </p:nvSpPr>
          <p:spPr bwMode="auto">
            <a:xfrm rot="-5400000">
              <a:off x="1065746"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8" name="Line 25"/>
            <p:cNvSpPr>
              <a:spLocks noChangeShapeType="1"/>
            </p:cNvSpPr>
            <p:nvPr/>
          </p:nvSpPr>
          <p:spPr bwMode="auto">
            <a:xfrm rot="-5400000">
              <a:off x="1559458"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9" name="Line 26"/>
            <p:cNvSpPr>
              <a:spLocks noChangeShapeType="1"/>
            </p:cNvSpPr>
            <p:nvPr/>
          </p:nvSpPr>
          <p:spPr bwMode="auto">
            <a:xfrm rot="-5400000">
              <a:off x="518058"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0" name="Line 27"/>
            <p:cNvSpPr>
              <a:spLocks noChangeShapeType="1"/>
            </p:cNvSpPr>
            <p:nvPr/>
          </p:nvSpPr>
          <p:spPr bwMode="auto">
            <a:xfrm rot="-5400000">
              <a:off x="572033" y="2747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1" name="Line 28"/>
            <p:cNvSpPr>
              <a:spLocks noChangeShapeType="1"/>
            </p:cNvSpPr>
            <p:nvPr/>
          </p:nvSpPr>
          <p:spPr bwMode="auto">
            <a:xfrm rot="-5400000">
              <a:off x="112130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2" name="Line 29"/>
            <p:cNvSpPr>
              <a:spLocks noChangeShapeType="1"/>
            </p:cNvSpPr>
            <p:nvPr/>
          </p:nvSpPr>
          <p:spPr bwMode="auto">
            <a:xfrm rot="-5400000">
              <a:off x="1559458" y="191452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3" name="Line 30"/>
            <p:cNvSpPr>
              <a:spLocks noChangeShapeType="1"/>
            </p:cNvSpPr>
            <p:nvPr/>
          </p:nvSpPr>
          <p:spPr bwMode="auto">
            <a:xfrm rot="-5400000">
              <a:off x="1010977" y="1656556"/>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53" name="Group 30"/>
          <p:cNvGrpSpPr>
            <a:grpSpLocks/>
          </p:cNvGrpSpPr>
          <p:nvPr/>
        </p:nvGrpSpPr>
        <p:grpSpPr bwMode="auto">
          <a:xfrm>
            <a:off x="6055526" y="1519791"/>
            <a:ext cx="1584325" cy="1337601"/>
            <a:chOff x="1937" y="1118"/>
            <a:chExt cx="989" cy="954"/>
          </a:xfrm>
        </p:grpSpPr>
        <p:sp>
          <p:nvSpPr>
            <p:cNvPr id="54" name="Rectangle 31"/>
            <p:cNvSpPr>
              <a:spLocks noChangeArrowheads="1"/>
            </p:cNvSpPr>
            <p:nvPr/>
          </p:nvSpPr>
          <p:spPr bwMode="auto">
            <a:xfrm>
              <a:off x="1937" y="1118"/>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5" name="AutoShape 32"/>
            <p:cNvSpPr>
              <a:spLocks noChangeArrowheads="1"/>
            </p:cNvSpPr>
            <p:nvPr/>
          </p:nvSpPr>
          <p:spPr bwMode="auto">
            <a:xfrm>
              <a:off x="2342" y="1389"/>
              <a:ext cx="156" cy="119"/>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56" name="AutoShape 33"/>
            <p:cNvSpPr>
              <a:spLocks noChangeArrowheads="1"/>
            </p:cNvSpPr>
            <p:nvPr/>
          </p:nvSpPr>
          <p:spPr bwMode="auto">
            <a:xfrm>
              <a:off x="2062"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7" name="AutoShape 34"/>
            <p:cNvSpPr>
              <a:spLocks noChangeArrowheads="1"/>
            </p:cNvSpPr>
            <p:nvPr/>
          </p:nvSpPr>
          <p:spPr bwMode="auto">
            <a:xfrm>
              <a:off x="2312" y="1178"/>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8" name="AutoShape 35"/>
            <p:cNvSpPr>
              <a:spLocks noChangeArrowheads="1"/>
            </p:cNvSpPr>
            <p:nvPr/>
          </p:nvSpPr>
          <p:spPr bwMode="auto">
            <a:xfrm>
              <a:off x="2218"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9" name="AutoShape 36"/>
            <p:cNvSpPr>
              <a:spLocks noChangeArrowheads="1"/>
            </p:cNvSpPr>
            <p:nvPr/>
          </p:nvSpPr>
          <p:spPr bwMode="auto">
            <a:xfrm>
              <a:off x="2498"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0" name="AutoShape 37"/>
            <p:cNvSpPr>
              <a:spLocks noChangeArrowheads="1"/>
            </p:cNvSpPr>
            <p:nvPr/>
          </p:nvSpPr>
          <p:spPr bwMode="auto">
            <a:xfrm>
              <a:off x="2685"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1" name="AutoShape 38"/>
            <p:cNvSpPr>
              <a:spLocks noChangeArrowheads="1"/>
            </p:cNvSpPr>
            <p:nvPr/>
          </p:nvSpPr>
          <p:spPr bwMode="auto">
            <a:xfrm>
              <a:off x="2031" y="138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2" name="AutoShape 39"/>
            <p:cNvSpPr>
              <a:spLocks noChangeArrowheads="1"/>
            </p:cNvSpPr>
            <p:nvPr/>
          </p:nvSpPr>
          <p:spPr bwMode="auto">
            <a:xfrm>
              <a:off x="2187" y="1418"/>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3" name="AutoShape 40"/>
            <p:cNvSpPr>
              <a:spLocks noChangeArrowheads="1"/>
            </p:cNvSpPr>
            <p:nvPr/>
          </p:nvSpPr>
          <p:spPr bwMode="auto">
            <a:xfrm>
              <a:off x="2124"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4" name="AutoShape 41"/>
            <p:cNvSpPr>
              <a:spLocks noChangeArrowheads="1"/>
            </p:cNvSpPr>
            <p:nvPr/>
          </p:nvSpPr>
          <p:spPr bwMode="auto">
            <a:xfrm>
              <a:off x="2281"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5" name="AutoShape 42"/>
            <p:cNvSpPr>
              <a:spLocks noChangeArrowheads="1"/>
            </p:cNvSpPr>
            <p:nvPr/>
          </p:nvSpPr>
          <p:spPr bwMode="auto">
            <a:xfrm>
              <a:off x="2467"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6" name="AutoShape 43"/>
            <p:cNvSpPr>
              <a:spLocks noChangeArrowheads="1"/>
            </p:cNvSpPr>
            <p:nvPr/>
          </p:nvSpPr>
          <p:spPr bwMode="auto">
            <a:xfrm>
              <a:off x="2654"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7" name="AutoShape 44"/>
            <p:cNvSpPr>
              <a:spLocks noChangeArrowheads="1"/>
            </p:cNvSpPr>
            <p:nvPr/>
          </p:nvSpPr>
          <p:spPr bwMode="auto">
            <a:xfrm>
              <a:off x="2031" y="165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8" name="AutoShape 45"/>
            <p:cNvSpPr>
              <a:spLocks noChangeArrowheads="1"/>
            </p:cNvSpPr>
            <p:nvPr/>
          </p:nvSpPr>
          <p:spPr bwMode="auto">
            <a:xfrm>
              <a:off x="2062" y="180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9" name="AutoShape 46"/>
            <p:cNvSpPr>
              <a:spLocks noChangeArrowheads="1"/>
            </p:cNvSpPr>
            <p:nvPr/>
          </p:nvSpPr>
          <p:spPr bwMode="auto">
            <a:xfrm>
              <a:off x="2249" y="174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0" name="AutoShape 47"/>
            <p:cNvSpPr>
              <a:spLocks noChangeArrowheads="1"/>
            </p:cNvSpPr>
            <p:nvPr/>
          </p:nvSpPr>
          <p:spPr bwMode="auto">
            <a:xfrm>
              <a:off x="2342" y="1869"/>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1" name="AutoShape 48"/>
            <p:cNvSpPr>
              <a:spLocks noChangeArrowheads="1"/>
            </p:cNvSpPr>
            <p:nvPr/>
          </p:nvSpPr>
          <p:spPr bwMode="auto">
            <a:xfrm>
              <a:off x="2592" y="177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2" name="AutoShape 49"/>
            <p:cNvSpPr>
              <a:spLocks noChangeArrowheads="1"/>
            </p:cNvSpPr>
            <p:nvPr/>
          </p:nvSpPr>
          <p:spPr bwMode="auto">
            <a:xfrm>
              <a:off x="2654" y="192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3" name="AutoShape 50"/>
            <p:cNvSpPr>
              <a:spLocks noChangeArrowheads="1"/>
            </p:cNvSpPr>
            <p:nvPr/>
          </p:nvSpPr>
          <p:spPr bwMode="auto">
            <a:xfrm>
              <a:off x="2623" y="1418"/>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4" name="Text Box 28"/>
          <p:cNvSpPr txBox="1">
            <a:spLocks noChangeArrowheads="1"/>
          </p:cNvSpPr>
          <p:nvPr/>
        </p:nvSpPr>
        <p:spPr bwMode="auto">
          <a:xfrm>
            <a:off x="5694536" y="782783"/>
            <a:ext cx="2519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dirty="0">
                <a:solidFill>
                  <a:srgbClr val="000000"/>
                </a:solidFill>
              </a:rPr>
              <a:t>V1 firing rates (highest at each location)</a:t>
            </a:r>
            <a:endParaRPr lang="en-US" sz="1800" dirty="0">
              <a:solidFill>
                <a:srgbClr val="000000"/>
              </a:solidFill>
            </a:endParaRPr>
          </a:p>
        </p:txBody>
      </p:sp>
      <p:grpSp>
        <p:nvGrpSpPr>
          <p:cNvPr id="76" name="Group 75"/>
          <p:cNvGrpSpPr>
            <a:grpSpLocks/>
          </p:cNvGrpSpPr>
          <p:nvPr/>
        </p:nvGrpSpPr>
        <p:grpSpPr bwMode="auto">
          <a:xfrm>
            <a:off x="7750303" y="1578733"/>
            <a:ext cx="2232025" cy="1069975"/>
            <a:chOff x="6911892" y="2060575"/>
            <a:chExt cx="2232108" cy="1069830"/>
          </a:xfrm>
        </p:grpSpPr>
        <p:sp>
          <p:nvSpPr>
            <p:cNvPr id="77" name="Text Box 48"/>
            <p:cNvSpPr txBox="1">
              <a:spLocks noChangeArrowheads="1"/>
            </p:cNvSpPr>
            <p:nvPr/>
          </p:nvSpPr>
          <p:spPr bwMode="auto">
            <a:xfrm>
              <a:off x="7395826" y="2060575"/>
              <a:ext cx="1748174" cy="1069830"/>
            </a:xfrm>
            <a:prstGeom prst="rect">
              <a:avLst/>
            </a:prstGeom>
            <a:noFill/>
            <a:ln w="3816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ts val="1125"/>
                </a:spcBef>
                <a:spcAft>
                  <a:spcPct val="0"/>
                </a:spcAft>
              </a:pPr>
              <a:r>
                <a:rPr lang="en-GB" sz="1800">
                  <a:solidFill>
                    <a:srgbClr val="000000"/>
                  </a:solidFill>
                </a:rPr>
                <a:t>Winner-take-all</a:t>
              </a:r>
            </a:p>
            <a:p>
              <a:pPr eaLnBrk="1" fontAlgn="base" hangingPunct="1">
                <a:spcBef>
                  <a:spcPts val="1125"/>
                </a:spcBef>
                <a:spcAft>
                  <a:spcPct val="0"/>
                </a:spcAft>
              </a:pPr>
              <a:r>
                <a:rPr lang="en-GB" sz="1800">
                  <a:solidFill>
                    <a:srgbClr val="000000"/>
                  </a:solidFill>
                </a:rPr>
                <a:t>Superior colliculus</a:t>
              </a:r>
            </a:p>
          </p:txBody>
        </p:sp>
        <p:sp>
          <p:nvSpPr>
            <p:cNvPr id="78" name="Line 49"/>
            <p:cNvSpPr>
              <a:spLocks noChangeShapeType="1"/>
            </p:cNvSpPr>
            <p:nvPr/>
          </p:nvSpPr>
          <p:spPr bwMode="auto">
            <a:xfrm>
              <a:off x="6911892" y="2636615"/>
              <a:ext cx="504024" cy="0"/>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99" name="Line 29"/>
          <p:cNvSpPr>
            <a:spLocks noChangeShapeType="1"/>
          </p:cNvSpPr>
          <p:nvPr/>
        </p:nvSpPr>
        <p:spPr bwMode="auto">
          <a:xfrm>
            <a:off x="5026490" y="1748735"/>
            <a:ext cx="27478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pic>
        <p:nvPicPr>
          <p:cNvPr id="101"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918" y="1350870"/>
            <a:ext cx="1550578" cy="152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462" y="2971217"/>
            <a:ext cx="2066410" cy="324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Text Box 64"/>
          <p:cNvSpPr txBox="1">
            <a:spLocks noChangeArrowheads="1"/>
          </p:cNvSpPr>
          <p:nvPr/>
        </p:nvSpPr>
        <p:spPr bwMode="auto">
          <a:xfrm>
            <a:off x="3999542" y="890294"/>
            <a:ext cx="4745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defTabSz="685800" fontAlgn="base">
              <a:spcBef>
                <a:spcPct val="0"/>
              </a:spcBef>
              <a:spcAft>
                <a:spcPct val="0"/>
              </a:spcAft>
            </a:pPr>
            <a:r>
              <a:rPr lang="en-GB" sz="1800" dirty="0">
                <a:solidFill>
                  <a:srgbClr val="FF0000"/>
                </a:solidFill>
              </a:rPr>
              <a:t>V1</a:t>
            </a:r>
            <a:endParaRPr lang="en-US" sz="1800" dirty="0">
              <a:solidFill>
                <a:srgbClr val="FF0000"/>
              </a:solidFill>
            </a:endParaRPr>
          </a:p>
        </p:txBody>
      </p:sp>
      <p:sp>
        <p:nvSpPr>
          <p:cNvPr id="105" name="Text Box 65"/>
          <p:cNvSpPr txBox="1">
            <a:spLocks noChangeArrowheads="1"/>
          </p:cNvSpPr>
          <p:nvPr/>
        </p:nvSpPr>
        <p:spPr bwMode="auto">
          <a:xfrm>
            <a:off x="3622227" y="3179563"/>
            <a:ext cx="1331554"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685800" fontAlgn="base">
              <a:spcBef>
                <a:spcPct val="0"/>
              </a:spcBef>
              <a:spcAft>
                <a:spcPct val="0"/>
              </a:spcAft>
            </a:pPr>
            <a:r>
              <a:rPr lang="en-US" sz="750">
                <a:solidFill>
                  <a:srgbClr val="000000"/>
                </a:solidFill>
              </a:rPr>
              <a:t>Bosking et al 1997</a:t>
            </a:r>
            <a:endParaRPr lang="en-GB" sz="750">
              <a:solidFill>
                <a:srgbClr val="000000"/>
              </a:solidFill>
            </a:endParaRPr>
          </a:p>
        </p:txBody>
      </p:sp>
      <p:sp>
        <p:nvSpPr>
          <p:cNvPr id="176" name="Line 70"/>
          <p:cNvSpPr>
            <a:spLocks noChangeShapeType="1"/>
          </p:cNvSpPr>
          <p:nvPr/>
        </p:nvSpPr>
        <p:spPr bwMode="auto">
          <a:xfrm rot="10800000">
            <a:off x="2523446" y="3566950"/>
            <a:ext cx="0" cy="177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7" name="Line 71"/>
          <p:cNvSpPr>
            <a:spLocks noChangeShapeType="1"/>
          </p:cNvSpPr>
          <p:nvPr/>
        </p:nvSpPr>
        <p:spPr bwMode="auto">
          <a:xfrm>
            <a:off x="2255882" y="3830139"/>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8" name="Line 72"/>
          <p:cNvSpPr>
            <a:spLocks noChangeShapeType="1"/>
          </p:cNvSpPr>
          <p:nvPr/>
        </p:nvSpPr>
        <p:spPr bwMode="auto">
          <a:xfrm>
            <a:off x="2255882" y="3607548"/>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9" name="Line 73"/>
          <p:cNvSpPr>
            <a:spLocks noChangeShapeType="1"/>
          </p:cNvSpPr>
          <p:nvPr/>
        </p:nvSpPr>
        <p:spPr bwMode="auto">
          <a:xfrm>
            <a:off x="2738802" y="3874938"/>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0" name="Line 74"/>
          <p:cNvSpPr>
            <a:spLocks noChangeShapeType="1"/>
          </p:cNvSpPr>
          <p:nvPr/>
        </p:nvSpPr>
        <p:spPr bwMode="auto">
          <a:xfrm>
            <a:off x="2792641" y="3564150"/>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1" name="Line 75"/>
          <p:cNvSpPr>
            <a:spLocks noChangeShapeType="1"/>
          </p:cNvSpPr>
          <p:nvPr/>
        </p:nvSpPr>
        <p:spPr bwMode="auto">
          <a:xfrm>
            <a:off x="3007998" y="3786740"/>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2" name="Line 76"/>
          <p:cNvSpPr>
            <a:spLocks noChangeShapeType="1"/>
          </p:cNvSpPr>
          <p:nvPr/>
        </p:nvSpPr>
        <p:spPr bwMode="auto">
          <a:xfrm>
            <a:off x="2405979" y="4052729"/>
            <a:ext cx="0" cy="183392"/>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3" name="Line 77"/>
          <p:cNvSpPr>
            <a:spLocks noChangeShapeType="1"/>
          </p:cNvSpPr>
          <p:nvPr/>
        </p:nvSpPr>
        <p:spPr bwMode="auto">
          <a:xfrm>
            <a:off x="2363561" y="3386356"/>
            <a:ext cx="0" cy="183392"/>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4" name="Line 78"/>
          <p:cNvSpPr>
            <a:spLocks noChangeShapeType="1"/>
          </p:cNvSpPr>
          <p:nvPr/>
        </p:nvSpPr>
        <p:spPr bwMode="auto">
          <a:xfrm>
            <a:off x="2738802" y="3341559"/>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5" name="Line 79"/>
          <p:cNvSpPr>
            <a:spLocks noChangeShapeType="1"/>
          </p:cNvSpPr>
          <p:nvPr/>
        </p:nvSpPr>
        <p:spPr bwMode="auto">
          <a:xfrm>
            <a:off x="2954159" y="4052730"/>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6" name="Line 80"/>
          <p:cNvSpPr>
            <a:spLocks noChangeShapeType="1"/>
          </p:cNvSpPr>
          <p:nvPr/>
        </p:nvSpPr>
        <p:spPr bwMode="auto">
          <a:xfrm>
            <a:off x="2040526" y="3251964"/>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7" name="Line 81"/>
          <p:cNvSpPr>
            <a:spLocks noChangeShapeType="1"/>
          </p:cNvSpPr>
          <p:nvPr/>
        </p:nvSpPr>
        <p:spPr bwMode="auto">
          <a:xfrm>
            <a:off x="2141678" y="4118527"/>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8" name="Rectangle 82"/>
          <p:cNvSpPr>
            <a:spLocks noChangeArrowheads="1"/>
          </p:cNvSpPr>
          <p:nvPr/>
        </p:nvSpPr>
        <p:spPr bwMode="auto">
          <a:xfrm>
            <a:off x="1771331" y="3166566"/>
            <a:ext cx="1613540" cy="1335544"/>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89" name="Line 83"/>
          <p:cNvSpPr>
            <a:spLocks noChangeShapeType="1"/>
          </p:cNvSpPr>
          <p:nvPr/>
        </p:nvSpPr>
        <p:spPr bwMode="auto">
          <a:xfrm>
            <a:off x="2523446" y="4231923"/>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0" name="Line 84"/>
          <p:cNvSpPr>
            <a:spLocks noChangeShapeType="1"/>
          </p:cNvSpPr>
          <p:nvPr/>
        </p:nvSpPr>
        <p:spPr bwMode="auto">
          <a:xfrm>
            <a:off x="3037118" y="4231923"/>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1" name="Line 85"/>
          <p:cNvSpPr>
            <a:spLocks noChangeShapeType="1"/>
          </p:cNvSpPr>
          <p:nvPr/>
        </p:nvSpPr>
        <p:spPr bwMode="auto">
          <a:xfrm>
            <a:off x="1986687" y="3564150"/>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2" name="Line 86"/>
          <p:cNvSpPr>
            <a:spLocks noChangeShapeType="1"/>
          </p:cNvSpPr>
          <p:nvPr/>
        </p:nvSpPr>
        <p:spPr bwMode="auto">
          <a:xfrm>
            <a:off x="2066630" y="3928135"/>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3" name="Line 87"/>
          <p:cNvSpPr>
            <a:spLocks noChangeShapeType="1"/>
          </p:cNvSpPr>
          <p:nvPr/>
        </p:nvSpPr>
        <p:spPr bwMode="auto">
          <a:xfrm>
            <a:off x="2577285" y="3786740"/>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4" name="Line 88"/>
          <p:cNvSpPr>
            <a:spLocks noChangeShapeType="1"/>
          </p:cNvSpPr>
          <p:nvPr/>
        </p:nvSpPr>
        <p:spPr bwMode="auto">
          <a:xfrm>
            <a:off x="3007998" y="3386357"/>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95" name="Line 89"/>
          <p:cNvSpPr>
            <a:spLocks noChangeShapeType="1"/>
          </p:cNvSpPr>
          <p:nvPr/>
        </p:nvSpPr>
        <p:spPr bwMode="auto">
          <a:xfrm>
            <a:off x="2471239" y="3207164"/>
            <a:ext cx="0" cy="183392"/>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grpSp>
        <p:nvGrpSpPr>
          <p:cNvPr id="108" name="Group 115"/>
          <p:cNvGrpSpPr>
            <a:grpSpLocks/>
          </p:cNvGrpSpPr>
          <p:nvPr/>
        </p:nvGrpSpPr>
        <p:grpSpPr bwMode="auto">
          <a:xfrm>
            <a:off x="6111083" y="3166566"/>
            <a:ext cx="1613540" cy="1335544"/>
            <a:chOff x="2789" y="2205"/>
            <a:chExt cx="989" cy="954"/>
          </a:xfrm>
        </p:grpSpPr>
        <p:sp>
          <p:nvSpPr>
            <p:cNvPr id="109" name="Rectangle 91"/>
            <p:cNvSpPr>
              <a:spLocks noChangeArrowheads="1"/>
            </p:cNvSpPr>
            <p:nvPr/>
          </p:nvSpPr>
          <p:spPr bwMode="auto">
            <a:xfrm>
              <a:off x="2789" y="2205"/>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0" name="AutoShape 93"/>
            <p:cNvSpPr>
              <a:spLocks noChangeArrowheads="1"/>
            </p:cNvSpPr>
            <p:nvPr/>
          </p:nvSpPr>
          <p:spPr bwMode="auto">
            <a:xfrm>
              <a:off x="2914" y="23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1" name="AutoShape 94"/>
            <p:cNvSpPr>
              <a:spLocks noChangeArrowheads="1"/>
            </p:cNvSpPr>
            <p:nvPr/>
          </p:nvSpPr>
          <p:spPr bwMode="auto">
            <a:xfrm>
              <a:off x="3164" y="2265"/>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2" name="AutoShape 95"/>
            <p:cNvSpPr>
              <a:spLocks noChangeArrowheads="1"/>
            </p:cNvSpPr>
            <p:nvPr/>
          </p:nvSpPr>
          <p:spPr bwMode="auto">
            <a:xfrm>
              <a:off x="3070" y="235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3" name="AutoShape 96"/>
            <p:cNvSpPr>
              <a:spLocks noChangeArrowheads="1"/>
            </p:cNvSpPr>
            <p:nvPr/>
          </p:nvSpPr>
          <p:spPr bwMode="auto">
            <a:xfrm>
              <a:off x="3350" y="23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4" name="AutoShape 97"/>
            <p:cNvSpPr>
              <a:spLocks noChangeArrowheads="1"/>
            </p:cNvSpPr>
            <p:nvPr/>
          </p:nvSpPr>
          <p:spPr bwMode="auto">
            <a:xfrm>
              <a:off x="3537" y="235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5" name="AutoShape 98"/>
            <p:cNvSpPr>
              <a:spLocks noChangeArrowheads="1"/>
            </p:cNvSpPr>
            <p:nvPr/>
          </p:nvSpPr>
          <p:spPr bwMode="auto">
            <a:xfrm>
              <a:off x="2883" y="247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6" name="AutoShape 99"/>
            <p:cNvSpPr>
              <a:spLocks noChangeArrowheads="1"/>
            </p:cNvSpPr>
            <p:nvPr/>
          </p:nvSpPr>
          <p:spPr bwMode="auto">
            <a:xfrm>
              <a:off x="3039" y="2505"/>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7" name="AutoShape 100"/>
            <p:cNvSpPr>
              <a:spLocks noChangeArrowheads="1"/>
            </p:cNvSpPr>
            <p:nvPr/>
          </p:nvSpPr>
          <p:spPr bwMode="auto">
            <a:xfrm>
              <a:off x="2976" y="265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8" name="AutoShape 101"/>
            <p:cNvSpPr>
              <a:spLocks noChangeArrowheads="1"/>
            </p:cNvSpPr>
            <p:nvPr/>
          </p:nvSpPr>
          <p:spPr bwMode="auto">
            <a:xfrm>
              <a:off x="3133" y="26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19" name="AutoShape 102"/>
            <p:cNvSpPr>
              <a:spLocks noChangeArrowheads="1"/>
            </p:cNvSpPr>
            <p:nvPr/>
          </p:nvSpPr>
          <p:spPr bwMode="auto">
            <a:xfrm>
              <a:off x="3319" y="265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0" name="AutoShape 103"/>
            <p:cNvSpPr>
              <a:spLocks noChangeArrowheads="1"/>
            </p:cNvSpPr>
            <p:nvPr/>
          </p:nvSpPr>
          <p:spPr bwMode="auto">
            <a:xfrm>
              <a:off x="3506" y="2625"/>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1" name="AutoShape 104"/>
            <p:cNvSpPr>
              <a:spLocks noChangeArrowheads="1"/>
            </p:cNvSpPr>
            <p:nvPr/>
          </p:nvSpPr>
          <p:spPr bwMode="auto">
            <a:xfrm>
              <a:off x="2883" y="274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2" name="AutoShape 105"/>
            <p:cNvSpPr>
              <a:spLocks noChangeArrowheads="1"/>
            </p:cNvSpPr>
            <p:nvPr/>
          </p:nvSpPr>
          <p:spPr bwMode="auto">
            <a:xfrm>
              <a:off x="2914" y="289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8" name="AutoShape 106"/>
            <p:cNvSpPr>
              <a:spLocks noChangeArrowheads="1"/>
            </p:cNvSpPr>
            <p:nvPr/>
          </p:nvSpPr>
          <p:spPr bwMode="auto">
            <a:xfrm>
              <a:off x="3101" y="283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9" name="AutoShape 107"/>
            <p:cNvSpPr>
              <a:spLocks noChangeArrowheads="1"/>
            </p:cNvSpPr>
            <p:nvPr/>
          </p:nvSpPr>
          <p:spPr bwMode="auto">
            <a:xfrm>
              <a:off x="3194" y="2956"/>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30" name="AutoShape 108"/>
            <p:cNvSpPr>
              <a:spLocks noChangeArrowheads="1"/>
            </p:cNvSpPr>
            <p:nvPr/>
          </p:nvSpPr>
          <p:spPr bwMode="auto">
            <a:xfrm>
              <a:off x="3444" y="286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0" name="AutoShape 109"/>
            <p:cNvSpPr>
              <a:spLocks noChangeArrowheads="1"/>
            </p:cNvSpPr>
            <p:nvPr/>
          </p:nvSpPr>
          <p:spPr bwMode="auto">
            <a:xfrm>
              <a:off x="3506" y="3016"/>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1" name="AutoShape 110"/>
            <p:cNvSpPr>
              <a:spLocks noChangeArrowheads="1"/>
            </p:cNvSpPr>
            <p:nvPr/>
          </p:nvSpPr>
          <p:spPr bwMode="auto">
            <a:xfrm>
              <a:off x="3475" y="2505"/>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72" name="AutoShape 114"/>
            <p:cNvSpPr>
              <a:spLocks noChangeArrowheads="1"/>
            </p:cNvSpPr>
            <p:nvPr/>
          </p:nvSpPr>
          <p:spPr bwMode="auto">
            <a:xfrm>
              <a:off x="3243" y="247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defTabSz="685800" eaLnBrk="0" fontAlgn="base" hangingPunct="0">
                <a:spcBef>
                  <a:spcPct val="0"/>
                </a:spcBef>
                <a:spcAft>
                  <a:spcPct val="0"/>
                </a:spcAft>
              </a:pPr>
              <a:endParaRPr lang="en-US">
                <a:solidFill>
                  <a:srgbClr val="000000"/>
                </a:solidFill>
                <a:latin typeface="Helvetica" charset="0"/>
                <a:ea typeface="ＭＳ Ｐゴシック" charset="0"/>
                <a:cs typeface="ＭＳ Ｐゴシック" charset="0"/>
              </a:endParaRPr>
            </a:p>
          </p:txBody>
        </p:sp>
      </p:grpSp>
      <p:sp>
        <p:nvSpPr>
          <p:cNvPr id="203" name="Text Box 67"/>
          <p:cNvSpPr txBox="1">
            <a:spLocks noChangeArrowheads="1"/>
          </p:cNvSpPr>
          <p:nvPr/>
        </p:nvSpPr>
        <p:spPr bwMode="auto">
          <a:xfrm>
            <a:off x="3780539" y="3591375"/>
            <a:ext cx="2077165"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b="1" dirty="0" err="1">
                <a:solidFill>
                  <a:srgbClr val="000000"/>
                </a:solidFill>
              </a:rPr>
              <a:t>iso</a:t>
            </a:r>
            <a:r>
              <a:rPr lang="en-GB" sz="1800" b="1" dirty="0">
                <a:solidFill>
                  <a:srgbClr val="000000"/>
                </a:solidFill>
              </a:rPr>
              <a:t>-feature suppression</a:t>
            </a:r>
            <a:r>
              <a:rPr lang="en-GB" sz="2000" b="1" dirty="0">
                <a:solidFill>
                  <a:srgbClr val="000000"/>
                </a:solidFill>
              </a:rPr>
              <a:t> </a:t>
            </a:r>
            <a:r>
              <a:rPr lang="en-GB" sz="1200" b="1" dirty="0">
                <a:solidFill>
                  <a:srgbClr val="000000"/>
                </a:solidFill>
              </a:rPr>
              <a:t>(Blakemore &amp; Tobin 1972, Gilbert &amp; Wiesel 1983, Rockland &amp; Lund 1983, Allman et al 1985, Hirsch &amp; Gilbert 1991</a:t>
            </a:r>
            <a:r>
              <a:rPr lang="en-GB" sz="1400" b="1" dirty="0">
                <a:solidFill>
                  <a:srgbClr val="000000"/>
                </a:solidFill>
              </a:rPr>
              <a:t>,  Li &amp; Li 1994, </a:t>
            </a:r>
            <a:r>
              <a:rPr lang="en-GB" sz="1400" b="1" dirty="0" err="1">
                <a:solidFill>
                  <a:srgbClr val="000000"/>
                </a:solidFill>
              </a:rPr>
              <a:t>etc</a:t>
            </a:r>
            <a:r>
              <a:rPr lang="en-GB" sz="1400" b="1" dirty="0">
                <a:solidFill>
                  <a:srgbClr val="000000"/>
                </a:solidFill>
              </a:rPr>
              <a:t>)</a:t>
            </a:r>
            <a:endParaRPr lang="en-US" sz="1400" b="1" dirty="0">
              <a:solidFill>
                <a:srgbClr val="000000"/>
              </a:solidFill>
            </a:endParaRPr>
          </a:p>
        </p:txBody>
      </p:sp>
      <p:sp>
        <p:nvSpPr>
          <p:cNvPr id="107" name="Line 88"/>
          <p:cNvSpPr>
            <a:spLocks noChangeShapeType="1"/>
          </p:cNvSpPr>
          <p:nvPr/>
        </p:nvSpPr>
        <p:spPr bwMode="auto">
          <a:xfrm rot="16200000">
            <a:off x="2532147" y="3557417"/>
            <a:ext cx="0" cy="18479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123" name="AutoShape 32"/>
          <p:cNvSpPr>
            <a:spLocks noChangeArrowheads="1"/>
          </p:cNvSpPr>
          <p:nvPr/>
        </p:nvSpPr>
        <p:spPr bwMode="auto">
          <a:xfrm>
            <a:off x="6776851" y="3526873"/>
            <a:ext cx="249904" cy="166850"/>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100" name="Text Box 2"/>
          <p:cNvSpPr txBox="1">
            <a:spLocks noChangeArrowheads="1"/>
          </p:cNvSpPr>
          <p:nvPr/>
        </p:nvSpPr>
        <p:spPr bwMode="auto">
          <a:xfrm>
            <a:off x="1524000" y="1"/>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b="1" dirty="0" smtClean="0">
                <a:solidFill>
                  <a:srgbClr val="000000"/>
                </a:solidFill>
              </a:rPr>
              <a:t>The theory  ----  The </a:t>
            </a:r>
            <a:r>
              <a:rPr lang="en-GB" sz="2000" b="1" dirty="0">
                <a:solidFill>
                  <a:srgbClr val="000000"/>
                </a:solidFill>
              </a:rPr>
              <a:t>V1 Saliency </a:t>
            </a:r>
            <a:r>
              <a:rPr lang="en-GB" sz="2000" b="1" dirty="0" smtClean="0">
                <a:solidFill>
                  <a:srgbClr val="000000"/>
                </a:solidFill>
              </a:rPr>
              <a:t>Hypothesis  (V1SH): </a:t>
            </a:r>
            <a:endParaRPr lang="en-GB" sz="2000" b="1" dirty="0">
              <a:solidFill>
                <a:srgbClr val="000000"/>
              </a:solidFill>
            </a:endParaRPr>
          </a:p>
          <a:p>
            <a:pPr fontAlgn="base">
              <a:spcBef>
                <a:spcPct val="0"/>
              </a:spcBef>
              <a:spcAft>
                <a:spcPct val="0"/>
              </a:spcAft>
            </a:pPr>
            <a:r>
              <a:rPr lang="en-GB" sz="2000" b="1" dirty="0">
                <a:solidFill>
                  <a:srgbClr val="FF0000"/>
                </a:solidFill>
              </a:rPr>
              <a:t>A bottom-up saliency map in the primary visual cortex </a:t>
            </a:r>
            <a:r>
              <a:rPr lang="en-GB" sz="1600" b="1" dirty="0">
                <a:solidFill>
                  <a:srgbClr val="FF0000"/>
                </a:solidFill>
              </a:rPr>
              <a:t>(Li 1999, 2002)</a:t>
            </a:r>
          </a:p>
        </p:txBody>
      </p:sp>
    </p:spTree>
    <p:custDataLst>
      <p:tags r:id="rId1"/>
    </p:custDataLst>
    <p:extLst>
      <p:ext uri="{BB962C8B-B14F-4D97-AF65-F5344CB8AC3E}">
        <p14:creationId xmlns:p14="http://schemas.microsoft.com/office/powerpoint/2010/main" val="10765926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fill="hold"/>
                                        <p:tgtEl>
                                          <p:spTgt spid="123"/>
                                        </p:tgtEl>
                                        <p:attrNameLst>
                                          <p:attrName>ppt_x</p:attrName>
                                        </p:attrNameLst>
                                      </p:cBhvr>
                                      <p:tavLst>
                                        <p:tav tm="0">
                                          <p:val>
                                            <p:strVal val="0-#ppt_w/2"/>
                                          </p:val>
                                        </p:tav>
                                        <p:tav tm="100000">
                                          <p:val>
                                            <p:strVal val="#ppt_x"/>
                                          </p:val>
                                        </p:tav>
                                      </p:tavLst>
                                    </p:anim>
                                    <p:anim calcmode="lin" valueType="num">
                                      <p:cBhvr additive="base">
                                        <p:cTn id="13"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287" y="460268"/>
            <a:ext cx="3794140" cy="4645643"/>
          </a:xfrm>
          <a:prstGeom prst="rect">
            <a:avLst/>
          </a:prstGeom>
        </p:spPr>
      </p:pic>
      <p:pic>
        <p:nvPicPr>
          <p:cNvPr id="5" name="Picture 4"/>
          <p:cNvPicPr>
            <a:picLocks noChangeAspect="1"/>
          </p:cNvPicPr>
          <p:nvPr/>
        </p:nvPicPr>
        <p:blipFill>
          <a:blip r:embed="rId3"/>
          <a:stretch>
            <a:fillRect/>
          </a:stretch>
        </p:blipFill>
        <p:spPr>
          <a:xfrm>
            <a:off x="3905427" y="509363"/>
            <a:ext cx="3941398" cy="5332979"/>
          </a:xfrm>
          <a:prstGeom prst="rect">
            <a:avLst/>
          </a:prstGeom>
        </p:spPr>
      </p:pic>
      <p:pic>
        <p:nvPicPr>
          <p:cNvPr id="6" name="Picture 5"/>
          <p:cNvPicPr>
            <a:picLocks noChangeAspect="1"/>
          </p:cNvPicPr>
          <p:nvPr/>
        </p:nvPicPr>
        <p:blipFill>
          <a:blip r:embed="rId4"/>
          <a:stretch>
            <a:fillRect/>
          </a:stretch>
        </p:blipFill>
        <p:spPr>
          <a:xfrm>
            <a:off x="7846825" y="509363"/>
            <a:ext cx="4220381" cy="5744151"/>
          </a:xfrm>
          <a:prstGeom prst="rect">
            <a:avLst/>
          </a:prstGeom>
        </p:spPr>
      </p:pic>
    </p:spTree>
    <p:extLst>
      <p:ext uri="{BB962C8B-B14F-4D97-AF65-F5344CB8AC3E}">
        <p14:creationId xmlns:p14="http://schemas.microsoft.com/office/powerpoint/2010/main" val="4231016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a:solidFill>
                  <a:srgbClr val="000000"/>
                </a:solidFill>
              </a:rPr>
              <a:t>Retina inputs</a:t>
            </a:r>
            <a:endParaRPr lang="en-US" sz="2000">
              <a:solidFill>
                <a:srgbClr val="000000"/>
              </a:solidFill>
            </a:endParaRPr>
          </a:p>
        </p:txBody>
      </p:sp>
      <p:sp>
        <p:nvSpPr>
          <p:cNvPr id="47109" name="Line 89"/>
          <p:cNvSpPr>
            <a:spLocks noChangeShapeType="1"/>
          </p:cNvSpPr>
          <p:nvPr/>
        </p:nvSpPr>
        <p:spPr bwMode="auto">
          <a:xfrm flipV="1">
            <a:off x="3479559" y="2152136"/>
            <a:ext cx="2562958" cy="1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 name="Group 1"/>
          <p:cNvGrpSpPr/>
          <p:nvPr/>
        </p:nvGrpSpPr>
        <p:grpSpPr>
          <a:xfrm>
            <a:off x="1822984" y="1486089"/>
            <a:ext cx="1577975" cy="1332374"/>
            <a:chOff x="298983" y="1574800"/>
            <a:chExt cx="1644650" cy="1922463"/>
          </a:xfrm>
        </p:grpSpPr>
        <p:sp>
          <p:nvSpPr>
            <p:cNvPr id="47114" name="Line 11"/>
            <p:cNvSpPr>
              <a:spLocks noChangeShapeType="1"/>
            </p:cNvSpPr>
            <p:nvPr/>
          </p:nvSpPr>
          <p:spPr bwMode="auto">
            <a:xfrm>
              <a:off x="1065745" y="2151063"/>
              <a:ext cx="0" cy="2571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5" name="Line 12"/>
            <p:cNvSpPr>
              <a:spLocks noChangeShapeType="1"/>
            </p:cNvSpPr>
            <p:nvPr/>
          </p:nvSpPr>
          <p:spPr bwMode="auto">
            <a:xfrm rot="-5400000">
              <a:off x="791108" y="25542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6" name="Line 13"/>
            <p:cNvSpPr>
              <a:spLocks noChangeShapeType="1"/>
            </p:cNvSpPr>
            <p:nvPr/>
          </p:nvSpPr>
          <p:spPr bwMode="auto">
            <a:xfrm rot="-5400000">
              <a:off x="791108" y="223520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7" name="Line 14"/>
            <p:cNvSpPr>
              <a:spLocks noChangeShapeType="1"/>
            </p:cNvSpPr>
            <p:nvPr/>
          </p:nvSpPr>
          <p:spPr bwMode="auto">
            <a:xfrm rot="-5400000">
              <a:off x="1284821" y="261937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8" name="Line 15"/>
            <p:cNvSpPr>
              <a:spLocks noChangeShapeType="1"/>
            </p:cNvSpPr>
            <p:nvPr/>
          </p:nvSpPr>
          <p:spPr bwMode="auto">
            <a:xfrm rot="-5400000">
              <a:off x="1340383"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9" name="Line 16"/>
            <p:cNvSpPr>
              <a:spLocks noChangeShapeType="1"/>
            </p:cNvSpPr>
            <p:nvPr/>
          </p:nvSpPr>
          <p:spPr bwMode="auto">
            <a:xfrm rot="-5400000">
              <a:off x="155945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0" name="Line 17"/>
            <p:cNvSpPr>
              <a:spLocks noChangeShapeType="1"/>
            </p:cNvSpPr>
            <p:nvPr/>
          </p:nvSpPr>
          <p:spPr bwMode="auto">
            <a:xfrm rot="-5400000">
              <a:off x="1010977" y="2874168"/>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1" name="Line 18"/>
            <p:cNvSpPr>
              <a:spLocks noChangeShapeType="1"/>
            </p:cNvSpPr>
            <p:nvPr/>
          </p:nvSpPr>
          <p:spPr bwMode="auto">
            <a:xfrm rot="-5400000">
              <a:off x="901439" y="1913732"/>
              <a:ext cx="0" cy="22066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2" name="Line 19"/>
            <p:cNvSpPr>
              <a:spLocks noChangeShapeType="1"/>
            </p:cNvSpPr>
            <p:nvPr/>
          </p:nvSpPr>
          <p:spPr bwMode="auto">
            <a:xfrm rot="-5400000">
              <a:off x="1284821" y="1849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3" name="Line 20"/>
            <p:cNvSpPr>
              <a:spLocks noChangeShapeType="1"/>
            </p:cNvSpPr>
            <p:nvPr/>
          </p:nvSpPr>
          <p:spPr bwMode="auto">
            <a:xfrm rot="-5400000">
              <a:off x="1503896" y="2874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4" name="Line 21"/>
            <p:cNvSpPr>
              <a:spLocks noChangeShapeType="1"/>
            </p:cNvSpPr>
            <p:nvPr/>
          </p:nvSpPr>
          <p:spPr bwMode="auto">
            <a:xfrm rot="-5400000">
              <a:off x="572033" y="1722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5" name="Line 22"/>
            <p:cNvSpPr>
              <a:spLocks noChangeShapeType="1"/>
            </p:cNvSpPr>
            <p:nvPr/>
          </p:nvSpPr>
          <p:spPr bwMode="auto">
            <a:xfrm rot="-5400000">
              <a:off x="572033" y="294005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6" name="Rectangle 23"/>
            <p:cNvSpPr>
              <a:spLocks noChangeArrowheads="1"/>
            </p:cNvSpPr>
            <p:nvPr/>
          </p:nvSpPr>
          <p:spPr bwMode="auto">
            <a:xfrm>
              <a:off x="298983" y="1574800"/>
              <a:ext cx="1644650" cy="19224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7" name="Line 24"/>
            <p:cNvSpPr>
              <a:spLocks noChangeShapeType="1"/>
            </p:cNvSpPr>
            <p:nvPr/>
          </p:nvSpPr>
          <p:spPr bwMode="auto">
            <a:xfrm rot="-5400000">
              <a:off x="1065746"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8" name="Line 25"/>
            <p:cNvSpPr>
              <a:spLocks noChangeShapeType="1"/>
            </p:cNvSpPr>
            <p:nvPr/>
          </p:nvSpPr>
          <p:spPr bwMode="auto">
            <a:xfrm rot="-5400000">
              <a:off x="1559458"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9" name="Line 26"/>
            <p:cNvSpPr>
              <a:spLocks noChangeShapeType="1"/>
            </p:cNvSpPr>
            <p:nvPr/>
          </p:nvSpPr>
          <p:spPr bwMode="auto">
            <a:xfrm rot="-5400000">
              <a:off x="518058"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0" name="Line 27"/>
            <p:cNvSpPr>
              <a:spLocks noChangeShapeType="1"/>
            </p:cNvSpPr>
            <p:nvPr/>
          </p:nvSpPr>
          <p:spPr bwMode="auto">
            <a:xfrm rot="-5400000">
              <a:off x="572033" y="2747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1" name="Line 28"/>
            <p:cNvSpPr>
              <a:spLocks noChangeShapeType="1"/>
            </p:cNvSpPr>
            <p:nvPr/>
          </p:nvSpPr>
          <p:spPr bwMode="auto">
            <a:xfrm rot="-5400000">
              <a:off x="112130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2" name="Line 29"/>
            <p:cNvSpPr>
              <a:spLocks noChangeShapeType="1"/>
            </p:cNvSpPr>
            <p:nvPr/>
          </p:nvSpPr>
          <p:spPr bwMode="auto">
            <a:xfrm rot="-5400000">
              <a:off x="1559458" y="191452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3" name="Line 30"/>
            <p:cNvSpPr>
              <a:spLocks noChangeShapeType="1"/>
            </p:cNvSpPr>
            <p:nvPr/>
          </p:nvSpPr>
          <p:spPr bwMode="auto">
            <a:xfrm rot="-5400000">
              <a:off x="1010977" y="1656556"/>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53" name="Group 30"/>
          <p:cNvGrpSpPr>
            <a:grpSpLocks/>
          </p:cNvGrpSpPr>
          <p:nvPr/>
        </p:nvGrpSpPr>
        <p:grpSpPr bwMode="auto">
          <a:xfrm>
            <a:off x="6055526" y="1519791"/>
            <a:ext cx="1584325" cy="1337601"/>
            <a:chOff x="1937" y="1118"/>
            <a:chExt cx="989" cy="954"/>
          </a:xfrm>
        </p:grpSpPr>
        <p:sp>
          <p:nvSpPr>
            <p:cNvPr id="54" name="Rectangle 31"/>
            <p:cNvSpPr>
              <a:spLocks noChangeArrowheads="1"/>
            </p:cNvSpPr>
            <p:nvPr/>
          </p:nvSpPr>
          <p:spPr bwMode="auto">
            <a:xfrm>
              <a:off x="1937" y="1118"/>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5" name="AutoShape 32"/>
            <p:cNvSpPr>
              <a:spLocks noChangeArrowheads="1"/>
            </p:cNvSpPr>
            <p:nvPr/>
          </p:nvSpPr>
          <p:spPr bwMode="auto">
            <a:xfrm>
              <a:off x="2342" y="1389"/>
              <a:ext cx="156" cy="119"/>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56" name="AutoShape 33"/>
            <p:cNvSpPr>
              <a:spLocks noChangeArrowheads="1"/>
            </p:cNvSpPr>
            <p:nvPr/>
          </p:nvSpPr>
          <p:spPr bwMode="auto">
            <a:xfrm>
              <a:off x="2062"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7" name="AutoShape 34"/>
            <p:cNvSpPr>
              <a:spLocks noChangeArrowheads="1"/>
            </p:cNvSpPr>
            <p:nvPr/>
          </p:nvSpPr>
          <p:spPr bwMode="auto">
            <a:xfrm>
              <a:off x="2312" y="1178"/>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8" name="AutoShape 35"/>
            <p:cNvSpPr>
              <a:spLocks noChangeArrowheads="1"/>
            </p:cNvSpPr>
            <p:nvPr/>
          </p:nvSpPr>
          <p:spPr bwMode="auto">
            <a:xfrm>
              <a:off x="2218"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9" name="AutoShape 36"/>
            <p:cNvSpPr>
              <a:spLocks noChangeArrowheads="1"/>
            </p:cNvSpPr>
            <p:nvPr/>
          </p:nvSpPr>
          <p:spPr bwMode="auto">
            <a:xfrm>
              <a:off x="2498"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0" name="AutoShape 37"/>
            <p:cNvSpPr>
              <a:spLocks noChangeArrowheads="1"/>
            </p:cNvSpPr>
            <p:nvPr/>
          </p:nvSpPr>
          <p:spPr bwMode="auto">
            <a:xfrm>
              <a:off x="2685"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1" name="AutoShape 38"/>
            <p:cNvSpPr>
              <a:spLocks noChangeArrowheads="1"/>
            </p:cNvSpPr>
            <p:nvPr/>
          </p:nvSpPr>
          <p:spPr bwMode="auto">
            <a:xfrm>
              <a:off x="2031" y="138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2" name="AutoShape 39"/>
            <p:cNvSpPr>
              <a:spLocks noChangeArrowheads="1"/>
            </p:cNvSpPr>
            <p:nvPr/>
          </p:nvSpPr>
          <p:spPr bwMode="auto">
            <a:xfrm>
              <a:off x="2187" y="1418"/>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3" name="AutoShape 40"/>
            <p:cNvSpPr>
              <a:spLocks noChangeArrowheads="1"/>
            </p:cNvSpPr>
            <p:nvPr/>
          </p:nvSpPr>
          <p:spPr bwMode="auto">
            <a:xfrm>
              <a:off x="2124"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4" name="AutoShape 41"/>
            <p:cNvSpPr>
              <a:spLocks noChangeArrowheads="1"/>
            </p:cNvSpPr>
            <p:nvPr/>
          </p:nvSpPr>
          <p:spPr bwMode="auto">
            <a:xfrm>
              <a:off x="2281"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5" name="AutoShape 42"/>
            <p:cNvSpPr>
              <a:spLocks noChangeArrowheads="1"/>
            </p:cNvSpPr>
            <p:nvPr/>
          </p:nvSpPr>
          <p:spPr bwMode="auto">
            <a:xfrm>
              <a:off x="2467"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6" name="AutoShape 43"/>
            <p:cNvSpPr>
              <a:spLocks noChangeArrowheads="1"/>
            </p:cNvSpPr>
            <p:nvPr/>
          </p:nvSpPr>
          <p:spPr bwMode="auto">
            <a:xfrm>
              <a:off x="2654"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7" name="AutoShape 44"/>
            <p:cNvSpPr>
              <a:spLocks noChangeArrowheads="1"/>
            </p:cNvSpPr>
            <p:nvPr/>
          </p:nvSpPr>
          <p:spPr bwMode="auto">
            <a:xfrm>
              <a:off x="2031" y="165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8" name="AutoShape 45"/>
            <p:cNvSpPr>
              <a:spLocks noChangeArrowheads="1"/>
            </p:cNvSpPr>
            <p:nvPr/>
          </p:nvSpPr>
          <p:spPr bwMode="auto">
            <a:xfrm>
              <a:off x="2062" y="180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9" name="AutoShape 46"/>
            <p:cNvSpPr>
              <a:spLocks noChangeArrowheads="1"/>
            </p:cNvSpPr>
            <p:nvPr/>
          </p:nvSpPr>
          <p:spPr bwMode="auto">
            <a:xfrm>
              <a:off x="2249" y="174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0" name="AutoShape 47"/>
            <p:cNvSpPr>
              <a:spLocks noChangeArrowheads="1"/>
            </p:cNvSpPr>
            <p:nvPr/>
          </p:nvSpPr>
          <p:spPr bwMode="auto">
            <a:xfrm>
              <a:off x="2342" y="1869"/>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1" name="AutoShape 48"/>
            <p:cNvSpPr>
              <a:spLocks noChangeArrowheads="1"/>
            </p:cNvSpPr>
            <p:nvPr/>
          </p:nvSpPr>
          <p:spPr bwMode="auto">
            <a:xfrm>
              <a:off x="2592" y="177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2" name="AutoShape 49"/>
            <p:cNvSpPr>
              <a:spLocks noChangeArrowheads="1"/>
            </p:cNvSpPr>
            <p:nvPr/>
          </p:nvSpPr>
          <p:spPr bwMode="auto">
            <a:xfrm>
              <a:off x="2654" y="192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3" name="AutoShape 50"/>
            <p:cNvSpPr>
              <a:spLocks noChangeArrowheads="1"/>
            </p:cNvSpPr>
            <p:nvPr/>
          </p:nvSpPr>
          <p:spPr bwMode="auto">
            <a:xfrm>
              <a:off x="2623" y="1418"/>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4" name="Text Box 28"/>
          <p:cNvSpPr txBox="1">
            <a:spLocks noChangeArrowheads="1"/>
          </p:cNvSpPr>
          <p:nvPr/>
        </p:nvSpPr>
        <p:spPr bwMode="auto">
          <a:xfrm>
            <a:off x="5694536" y="782783"/>
            <a:ext cx="2519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dirty="0">
                <a:solidFill>
                  <a:srgbClr val="000000"/>
                </a:solidFill>
              </a:rPr>
              <a:t>V1 firing rates (highest at each location)</a:t>
            </a:r>
            <a:endParaRPr lang="en-US" sz="1800" dirty="0">
              <a:solidFill>
                <a:srgbClr val="000000"/>
              </a:solidFill>
            </a:endParaRPr>
          </a:p>
        </p:txBody>
      </p:sp>
      <p:grpSp>
        <p:nvGrpSpPr>
          <p:cNvPr id="76" name="Group 75"/>
          <p:cNvGrpSpPr>
            <a:grpSpLocks/>
          </p:cNvGrpSpPr>
          <p:nvPr/>
        </p:nvGrpSpPr>
        <p:grpSpPr bwMode="auto">
          <a:xfrm>
            <a:off x="7750303" y="1578733"/>
            <a:ext cx="2232025" cy="1069975"/>
            <a:chOff x="6911892" y="2060575"/>
            <a:chExt cx="2232108" cy="1069830"/>
          </a:xfrm>
        </p:grpSpPr>
        <p:sp>
          <p:nvSpPr>
            <p:cNvPr id="77" name="Text Box 48"/>
            <p:cNvSpPr txBox="1">
              <a:spLocks noChangeArrowheads="1"/>
            </p:cNvSpPr>
            <p:nvPr/>
          </p:nvSpPr>
          <p:spPr bwMode="auto">
            <a:xfrm>
              <a:off x="7395826" y="2060575"/>
              <a:ext cx="1748174" cy="1069830"/>
            </a:xfrm>
            <a:prstGeom prst="rect">
              <a:avLst/>
            </a:prstGeom>
            <a:noFill/>
            <a:ln w="3816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ts val="1125"/>
                </a:spcBef>
                <a:spcAft>
                  <a:spcPct val="0"/>
                </a:spcAft>
              </a:pPr>
              <a:r>
                <a:rPr lang="en-GB" sz="1800">
                  <a:solidFill>
                    <a:srgbClr val="000000"/>
                  </a:solidFill>
                </a:rPr>
                <a:t>Winner-take-all</a:t>
              </a:r>
            </a:p>
            <a:p>
              <a:pPr eaLnBrk="1" fontAlgn="base" hangingPunct="1">
                <a:spcBef>
                  <a:spcPts val="1125"/>
                </a:spcBef>
                <a:spcAft>
                  <a:spcPct val="0"/>
                </a:spcAft>
              </a:pPr>
              <a:r>
                <a:rPr lang="en-GB" sz="1800">
                  <a:solidFill>
                    <a:srgbClr val="000000"/>
                  </a:solidFill>
                </a:rPr>
                <a:t>Superior colliculus</a:t>
              </a:r>
            </a:p>
          </p:txBody>
        </p:sp>
        <p:sp>
          <p:nvSpPr>
            <p:cNvPr id="78" name="Line 49"/>
            <p:cNvSpPr>
              <a:spLocks noChangeShapeType="1"/>
            </p:cNvSpPr>
            <p:nvPr/>
          </p:nvSpPr>
          <p:spPr bwMode="auto">
            <a:xfrm>
              <a:off x="6911892" y="2636615"/>
              <a:ext cx="504024" cy="0"/>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99" name="Line 29"/>
          <p:cNvSpPr>
            <a:spLocks noChangeShapeType="1"/>
          </p:cNvSpPr>
          <p:nvPr/>
        </p:nvSpPr>
        <p:spPr bwMode="auto">
          <a:xfrm>
            <a:off x="5026490" y="1748735"/>
            <a:ext cx="27478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pic>
        <p:nvPicPr>
          <p:cNvPr id="101"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918" y="1350870"/>
            <a:ext cx="1550578" cy="152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462" y="2971217"/>
            <a:ext cx="2066410" cy="324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Text Box 64"/>
          <p:cNvSpPr txBox="1">
            <a:spLocks noChangeArrowheads="1"/>
          </p:cNvSpPr>
          <p:nvPr/>
        </p:nvSpPr>
        <p:spPr bwMode="auto">
          <a:xfrm>
            <a:off x="3999542" y="890294"/>
            <a:ext cx="4745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defTabSz="685800" fontAlgn="base">
              <a:spcBef>
                <a:spcPct val="0"/>
              </a:spcBef>
              <a:spcAft>
                <a:spcPct val="0"/>
              </a:spcAft>
            </a:pPr>
            <a:r>
              <a:rPr lang="en-GB" sz="1800" dirty="0">
                <a:solidFill>
                  <a:srgbClr val="FF0000"/>
                </a:solidFill>
              </a:rPr>
              <a:t>V1</a:t>
            </a:r>
            <a:endParaRPr lang="en-US" sz="1800" dirty="0">
              <a:solidFill>
                <a:srgbClr val="FF0000"/>
              </a:solidFill>
            </a:endParaRPr>
          </a:p>
        </p:txBody>
      </p:sp>
      <p:sp>
        <p:nvSpPr>
          <p:cNvPr id="104" name="Text Box 65"/>
          <p:cNvSpPr txBox="1">
            <a:spLocks noChangeArrowheads="1"/>
          </p:cNvSpPr>
          <p:nvPr/>
        </p:nvSpPr>
        <p:spPr bwMode="auto">
          <a:xfrm>
            <a:off x="4317693" y="3339569"/>
            <a:ext cx="987949"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685800" fontAlgn="base">
              <a:spcBef>
                <a:spcPct val="0"/>
              </a:spcBef>
              <a:spcAft>
                <a:spcPct val="0"/>
              </a:spcAft>
            </a:pPr>
            <a:r>
              <a:rPr lang="en-US" sz="750" dirty="0" err="1">
                <a:solidFill>
                  <a:srgbClr val="000000"/>
                </a:solidFill>
              </a:rPr>
              <a:t>Bosking</a:t>
            </a:r>
            <a:r>
              <a:rPr lang="en-US" sz="750" dirty="0">
                <a:solidFill>
                  <a:srgbClr val="000000"/>
                </a:solidFill>
              </a:rPr>
              <a:t> et al 1997</a:t>
            </a:r>
            <a:endParaRPr lang="en-GB" sz="750" dirty="0">
              <a:solidFill>
                <a:srgbClr val="000000"/>
              </a:solidFill>
            </a:endParaRPr>
          </a:p>
        </p:txBody>
      </p:sp>
      <p:sp>
        <p:nvSpPr>
          <p:cNvPr id="105" name="Text Box 65"/>
          <p:cNvSpPr txBox="1">
            <a:spLocks noChangeArrowheads="1"/>
          </p:cNvSpPr>
          <p:nvPr/>
        </p:nvSpPr>
        <p:spPr bwMode="auto">
          <a:xfrm>
            <a:off x="3622227" y="3179563"/>
            <a:ext cx="1331554"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685800" fontAlgn="base">
              <a:spcBef>
                <a:spcPct val="0"/>
              </a:spcBef>
              <a:spcAft>
                <a:spcPct val="0"/>
              </a:spcAft>
            </a:pPr>
            <a:r>
              <a:rPr lang="en-US" sz="750">
                <a:solidFill>
                  <a:srgbClr val="000000"/>
                </a:solidFill>
              </a:rPr>
              <a:t>Bosking et al 1997</a:t>
            </a:r>
            <a:endParaRPr lang="en-GB" sz="750">
              <a:solidFill>
                <a:srgbClr val="000000"/>
              </a:solidFill>
            </a:endParaRPr>
          </a:p>
        </p:txBody>
      </p:sp>
      <p:sp>
        <p:nvSpPr>
          <p:cNvPr id="203" name="Text Box 67"/>
          <p:cNvSpPr txBox="1">
            <a:spLocks noChangeArrowheads="1"/>
          </p:cNvSpPr>
          <p:nvPr/>
        </p:nvSpPr>
        <p:spPr bwMode="auto">
          <a:xfrm>
            <a:off x="3780539" y="3591375"/>
            <a:ext cx="2077165" cy="227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b="1" dirty="0" err="1">
                <a:solidFill>
                  <a:srgbClr val="000000"/>
                </a:solidFill>
              </a:rPr>
              <a:t>iso</a:t>
            </a:r>
            <a:r>
              <a:rPr lang="en-GB" sz="1800" b="1" dirty="0">
                <a:solidFill>
                  <a:srgbClr val="000000"/>
                </a:solidFill>
              </a:rPr>
              <a:t>-feature suppression</a:t>
            </a:r>
            <a:r>
              <a:rPr lang="en-GB" sz="2000" b="1" dirty="0">
                <a:solidFill>
                  <a:srgbClr val="000000"/>
                </a:solidFill>
              </a:rPr>
              <a:t> </a:t>
            </a:r>
            <a:r>
              <a:rPr lang="en-GB" sz="1200" b="1" dirty="0">
                <a:solidFill>
                  <a:srgbClr val="000000"/>
                </a:solidFill>
              </a:rPr>
              <a:t>(Blakemore &amp; Tobin 1972, Gilbert &amp; Wiesel 1983, Rockland &amp; Lund 1983, Allman et al 1985, Hirsch &amp; Gilbert 1991</a:t>
            </a:r>
            <a:r>
              <a:rPr lang="en-GB" sz="1400" b="1" dirty="0">
                <a:solidFill>
                  <a:srgbClr val="000000"/>
                </a:solidFill>
              </a:rPr>
              <a:t>,  Li &amp; Li 1994, </a:t>
            </a:r>
            <a:r>
              <a:rPr lang="en-GB" sz="1400" b="1" dirty="0" err="1">
                <a:solidFill>
                  <a:srgbClr val="000000"/>
                </a:solidFill>
              </a:rPr>
              <a:t>etc</a:t>
            </a:r>
            <a:endParaRPr lang="en-GB" sz="1400" b="1" dirty="0">
              <a:solidFill>
                <a:srgbClr val="000000"/>
              </a:solidFill>
            </a:endParaRPr>
          </a:p>
          <a:p>
            <a:pPr fontAlgn="base">
              <a:spcBef>
                <a:spcPct val="0"/>
              </a:spcBef>
              <a:spcAft>
                <a:spcPct val="0"/>
              </a:spcAft>
            </a:pPr>
            <a:r>
              <a:rPr lang="en-GB" sz="1400" b="1" dirty="0" err="1">
                <a:solidFill>
                  <a:srgbClr val="000000"/>
                </a:solidFill>
              </a:rPr>
              <a:t>Wachtler</a:t>
            </a:r>
            <a:r>
              <a:rPr lang="en-GB" sz="1400" b="1" dirty="0">
                <a:solidFill>
                  <a:srgbClr val="000000"/>
                </a:solidFill>
              </a:rPr>
              <a:t> et al 2003</a:t>
            </a:r>
          </a:p>
          <a:p>
            <a:pPr fontAlgn="base">
              <a:spcBef>
                <a:spcPct val="0"/>
              </a:spcBef>
              <a:spcAft>
                <a:spcPct val="0"/>
              </a:spcAft>
            </a:pPr>
            <a:r>
              <a:rPr lang="en-GB" sz="1400" b="1" dirty="0">
                <a:solidFill>
                  <a:srgbClr val="000000"/>
                </a:solidFill>
              </a:rPr>
              <a:t>Jones et al 2001 )</a:t>
            </a:r>
            <a:endParaRPr lang="en-US" sz="1400" b="1" dirty="0">
              <a:solidFill>
                <a:srgbClr val="000000"/>
              </a:solidFill>
            </a:endParaRPr>
          </a:p>
        </p:txBody>
      </p:sp>
      <p:grpSp>
        <p:nvGrpSpPr>
          <p:cNvPr id="106" name="Group 86"/>
          <p:cNvGrpSpPr>
            <a:grpSpLocks/>
          </p:cNvGrpSpPr>
          <p:nvPr/>
        </p:nvGrpSpPr>
        <p:grpSpPr bwMode="auto">
          <a:xfrm>
            <a:off x="1851651" y="3173835"/>
            <a:ext cx="1573365" cy="1301837"/>
            <a:chOff x="294165" y="4941783"/>
            <a:chExt cx="1517782" cy="1334533"/>
          </a:xfrm>
        </p:grpSpPr>
        <p:sp>
          <p:nvSpPr>
            <p:cNvPr id="123" name="Line 11"/>
            <p:cNvSpPr>
              <a:spLocks noChangeShapeType="1"/>
            </p:cNvSpPr>
            <p:nvPr/>
          </p:nvSpPr>
          <p:spPr bwMode="auto">
            <a:xfrm rot="5400000">
              <a:off x="1002665" y="5348431"/>
              <a:ext cx="0" cy="165467"/>
            </a:xfrm>
            <a:prstGeom prst="line">
              <a:avLst/>
            </a:prstGeom>
            <a:noFill/>
            <a:ln w="76200">
              <a:solidFill>
                <a:srgbClr val="FF0000"/>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4" name="Line 12"/>
            <p:cNvSpPr>
              <a:spLocks noChangeShapeType="1"/>
            </p:cNvSpPr>
            <p:nvPr/>
          </p:nvSpPr>
          <p:spPr bwMode="auto">
            <a:xfrm rot="16200000">
              <a:off x="749199" y="5595247"/>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5" name="Line 13"/>
            <p:cNvSpPr>
              <a:spLocks noChangeShapeType="1"/>
            </p:cNvSpPr>
            <p:nvPr/>
          </p:nvSpPr>
          <p:spPr bwMode="auto">
            <a:xfrm rot="16200000">
              <a:off x="749199" y="5373093"/>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6" name="Line 14"/>
            <p:cNvSpPr>
              <a:spLocks noChangeShapeType="1"/>
            </p:cNvSpPr>
            <p:nvPr/>
          </p:nvSpPr>
          <p:spPr bwMode="auto">
            <a:xfrm rot="16200000">
              <a:off x="1204985" y="5640323"/>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7" name="Line 15"/>
            <p:cNvSpPr>
              <a:spLocks noChangeShapeType="1"/>
            </p:cNvSpPr>
            <p:nvPr/>
          </p:nvSpPr>
          <p:spPr bwMode="auto">
            <a:xfrm rot="16200000">
              <a:off x="1255378" y="5330380"/>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1" name="Line 16"/>
            <p:cNvSpPr>
              <a:spLocks noChangeShapeType="1"/>
            </p:cNvSpPr>
            <p:nvPr/>
          </p:nvSpPr>
          <p:spPr bwMode="auto">
            <a:xfrm rot="16200000">
              <a:off x="1457698" y="5551783"/>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2" name="Line 17"/>
            <p:cNvSpPr>
              <a:spLocks noChangeShapeType="1"/>
            </p:cNvSpPr>
            <p:nvPr/>
          </p:nvSpPr>
          <p:spPr bwMode="auto">
            <a:xfrm rot="16200000">
              <a:off x="951520" y="5819763"/>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3" name="Line 18"/>
            <p:cNvSpPr>
              <a:spLocks noChangeShapeType="1"/>
            </p:cNvSpPr>
            <p:nvPr/>
          </p:nvSpPr>
          <p:spPr bwMode="auto">
            <a:xfrm rot="16200000">
              <a:off x="850735" y="5151692"/>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4" name="Line 19"/>
            <p:cNvSpPr>
              <a:spLocks noChangeShapeType="1"/>
            </p:cNvSpPr>
            <p:nvPr/>
          </p:nvSpPr>
          <p:spPr bwMode="auto">
            <a:xfrm rot="16200000">
              <a:off x="1204985" y="5107475"/>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5" name="Line 20"/>
            <p:cNvSpPr>
              <a:spLocks noChangeShapeType="1"/>
            </p:cNvSpPr>
            <p:nvPr/>
          </p:nvSpPr>
          <p:spPr bwMode="auto">
            <a:xfrm rot="16200000">
              <a:off x="1407306" y="5819763"/>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6" name="Line 21"/>
            <p:cNvSpPr>
              <a:spLocks noChangeShapeType="1"/>
            </p:cNvSpPr>
            <p:nvPr/>
          </p:nvSpPr>
          <p:spPr bwMode="auto">
            <a:xfrm rot="16200000">
              <a:off x="546878" y="5018077"/>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7" name="Line 22"/>
            <p:cNvSpPr>
              <a:spLocks noChangeShapeType="1"/>
            </p:cNvSpPr>
            <p:nvPr/>
          </p:nvSpPr>
          <p:spPr bwMode="auto">
            <a:xfrm rot="16200000">
              <a:off x="546878" y="5864837"/>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8" name="Rectangle 23"/>
            <p:cNvSpPr>
              <a:spLocks noChangeArrowheads="1"/>
            </p:cNvSpPr>
            <p:nvPr/>
          </p:nvSpPr>
          <p:spPr bwMode="auto">
            <a:xfrm>
              <a:off x="294165" y="4941783"/>
              <a:ext cx="1517782" cy="1334533"/>
            </a:xfrm>
            <a:prstGeom prst="rect">
              <a:avLst/>
            </a:prstGeom>
            <a:noFill/>
            <a:ln w="38100">
              <a:solidFill>
                <a:schemeClr val="tx1"/>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pPr>
              <a:endParaRPr lang="en-US" altLang="en-US" sz="1350">
                <a:solidFill>
                  <a:srgbClr val="000000"/>
                </a:solidFill>
                <a:latin typeface="Times New Roman" panose="02020603050405020304" pitchFamily="18" charset="0"/>
              </a:endParaRPr>
            </a:p>
          </p:txBody>
        </p:sp>
        <p:sp>
          <p:nvSpPr>
            <p:cNvPr id="139" name="Line 24"/>
            <p:cNvSpPr>
              <a:spLocks noChangeShapeType="1"/>
            </p:cNvSpPr>
            <p:nvPr/>
          </p:nvSpPr>
          <p:spPr bwMode="auto">
            <a:xfrm rot="16200000">
              <a:off x="1002665" y="5996842"/>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0" name="Line 25"/>
            <p:cNvSpPr>
              <a:spLocks noChangeShapeType="1"/>
            </p:cNvSpPr>
            <p:nvPr/>
          </p:nvSpPr>
          <p:spPr bwMode="auto">
            <a:xfrm rot="16200000">
              <a:off x="1457698" y="5996090"/>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1" name="Line 26"/>
            <p:cNvSpPr>
              <a:spLocks noChangeShapeType="1"/>
            </p:cNvSpPr>
            <p:nvPr/>
          </p:nvSpPr>
          <p:spPr bwMode="auto">
            <a:xfrm rot="16200000">
              <a:off x="496486" y="5329628"/>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2" name="Line 27"/>
            <p:cNvSpPr>
              <a:spLocks noChangeShapeType="1"/>
            </p:cNvSpPr>
            <p:nvPr/>
          </p:nvSpPr>
          <p:spPr bwMode="auto">
            <a:xfrm rot="16200000">
              <a:off x="546878" y="5731224"/>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3" name="Line 28"/>
            <p:cNvSpPr>
              <a:spLocks noChangeShapeType="1"/>
            </p:cNvSpPr>
            <p:nvPr/>
          </p:nvSpPr>
          <p:spPr bwMode="auto">
            <a:xfrm rot="16200000">
              <a:off x="1053056" y="5551782"/>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4" name="Line 29"/>
            <p:cNvSpPr>
              <a:spLocks noChangeShapeType="1"/>
            </p:cNvSpPr>
            <p:nvPr/>
          </p:nvSpPr>
          <p:spPr bwMode="auto">
            <a:xfrm rot="16200000">
              <a:off x="1457698" y="5150941"/>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5" name="Line 30"/>
            <p:cNvSpPr>
              <a:spLocks noChangeShapeType="1"/>
            </p:cNvSpPr>
            <p:nvPr/>
          </p:nvSpPr>
          <p:spPr bwMode="auto">
            <a:xfrm rot="16200000">
              <a:off x="951520" y="4973003"/>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grpSp>
      <p:sp>
        <p:nvSpPr>
          <p:cNvPr id="146" name="Line 12"/>
          <p:cNvSpPr>
            <a:spLocks noChangeShapeType="1"/>
          </p:cNvSpPr>
          <p:nvPr/>
        </p:nvSpPr>
        <p:spPr bwMode="auto">
          <a:xfrm>
            <a:off x="2295157" y="5139939"/>
            <a:ext cx="0" cy="191585"/>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7" name="Line 13"/>
          <p:cNvSpPr>
            <a:spLocks noChangeShapeType="1"/>
          </p:cNvSpPr>
          <p:nvPr/>
        </p:nvSpPr>
        <p:spPr bwMode="auto">
          <a:xfrm>
            <a:off x="2558660" y="5213744"/>
            <a:ext cx="0" cy="191585"/>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8" name="Line 14"/>
          <p:cNvSpPr>
            <a:spLocks noChangeShapeType="1"/>
          </p:cNvSpPr>
          <p:nvPr/>
        </p:nvSpPr>
        <p:spPr bwMode="auto">
          <a:xfrm>
            <a:off x="2453564" y="5685642"/>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9" name="Line 15"/>
          <p:cNvSpPr>
            <a:spLocks noChangeShapeType="1"/>
          </p:cNvSpPr>
          <p:nvPr/>
        </p:nvSpPr>
        <p:spPr bwMode="auto">
          <a:xfrm>
            <a:off x="2784128" y="5713121"/>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0" name="Line 16"/>
          <p:cNvSpPr>
            <a:spLocks noChangeShapeType="1"/>
          </p:cNvSpPr>
          <p:nvPr/>
        </p:nvSpPr>
        <p:spPr bwMode="auto">
          <a:xfrm>
            <a:off x="2611971" y="5906277"/>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1" name="Line 17"/>
          <p:cNvSpPr>
            <a:spLocks noChangeShapeType="1"/>
          </p:cNvSpPr>
          <p:nvPr/>
        </p:nvSpPr>
        <p:spPr bwMode="auto">
          <a:xfrm>
            <a:off x="2263311" y="5359789"/>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2" name="Line 18"/>
          <p:cNvSpPr>
            <a:spLocks noChangeShapeType="1"/>
          </p:cNvSpPr>
          <p:nvPr/>
        </p:nvSpPr>
        <p:spPr bwMode="auto">
          <a:xfrm>
            <a:off x="3013350" y="5268708"/>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3" name="Line 19"/>
          <p:cNvSpPr>
            <a:spLocks noChangeShapeType="1"/>
          </p:cNvSpPr>
          <p:nvPr/>
        </p:nvSpPr>
        <p:spPr bwMode="auto">
          <a:xfrm>
            <a:off x="3063248" y="5589064"/>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4" name="Line 20"/>
          <p:cNvSpPr>
            <a:spLocks noChangeShapeType="1"/>
          </p:cNvSpPr>
          <p:nvPr/>
        </p:nvSpPr>
        <p:spPr bwMode="auto">
          <a:xfrm>
            <a:off x="2263311" y="5772795"/>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5" name="Line 21"/>
          <p:cNvSpPr>
            <a:spLocks noChangeShapeType="1"/>
          </p:cNvSpPr>
          <p:nvPr/>
        </p:nvSpPr>
        <p:spPr bwMode="auto">
          <a:xfrm>
            <a:off x="3164605" y="4993892"/>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6" name="Line 22"/>
          <p:cNvSpPr>
            <a:spLocks noChangeShapeType="1"/>
          </p:cNvSpPr>
          <p:nvPr/>
        </p:nvSpPr>
        <p:spPr bwMode="auto">
          <a:xfrm>
            <a:off x="2062903" y="5007206"/>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7" name="Rectangle 23"/>
          <p:cNvSpPr>
            <a:spLocks noChangeArrowheads="1"/>
          </p:cNvSpPr>
          <p:nvPr/>
        </p:nvSpPr>
        <p:spPr bwMode="auto">
          <a:xfrm rot="5400000">
            <a:off x="1931544" y="4723905"/>
            <a:ext cx="1447880" cy="1585840"/>
          </a:xfrm>
          <a:prstGeom prst="rect">
            <a:avLst/>
          </a:prstGeom>
          <a:noFill/>
          <a:ln w="38100">
            <a:solidFill>
              <a:schemeClr val="tx1"/>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pPr>
            <a:endParaRPr lang="en-US" altLang="en-US" sz="1350">
              <a:solidFill>
                <a:srgbClr val="000000"/>
              </a:solidFill>
              <a:latin typeface="Times New Roman" panose="02020603050405020304" pitchFamily="18" charset="0"/>
            </a:endParaRPr>
          </a:p>
        </p:txBody>
      </p:sp>
      <p:sp>
        <p:nvSpPr>
          <p:cNvPr id="158" name="Line 24"/>
          <p:cNvSpPr>
            <a:spLocks noChangeShapeType="1"/>
          </p:cNvSpPr>
          <p:nvPr/>
        </p:nvSpPr>
        <p:spPr bwMode="auto">
          <a:xfrm>
            <a:off x="2063716" y="5405328"/>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9" name="Line 25"/>
          <p:cNvSpPr>
            <a:spLocks noChangeShapeType="1"/>
          </p:cNvSpPr>
          <p:nvPr/>
        </p:nvSpPr>
        <p:spPr bwMode="auto">
          <a:xfrm>
            <a:off x="2063716" y="5818337"/>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0" name="Line 26"/>
          <p:cNvSpPr>
            <a:spLocks noChangeShapeType="1"/>
          </p:cNvSpPr>
          <p:nvPr/>
        </p:nvSpPr>
        <p:spPr bwMode="auto">
          <a:xfrm>
            <a:off x="2813755" y="4948354"/>
            <a:ext cx="0" cy="191585"/>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1" name="Line 27"/>
          <p:cNvSpPr>
            <a:spLocks noChangeShapeType="1"/>
          </p:cNvSpPr>
          <p:nvPr/>
        </p:nvSpPr>
        <p:spPr bwMode="auto">
          <a:xfrm>
            <a:off x="2419351" y="4897314"/>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2" name="Line 28"/>
          <p:cNvSpPr>
            <a:spLocks noChangeShapeType="1"/>
          </p:cNvSpPr>
          <p:nvPr/>
        </p:nvSpPr>
        <p:spPr bwMode="auto">
          <a:xfrm>
            <a:off x="2611971" y="5519965"/>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3" name="Line 29"/>
          <p:cNvSpPr>
            <a:spLocks noChangeShapeType="1"/>
          </p:cNvSpPr>
          <p:nvPr/>
        </p:nvSpPr>
        <p:spPr bwMode="auto">
          <a:xfrm>
            <a:off x="3013350" y="5818337"/>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4" name="Line 30"/>
          <p:cNvSpPr>
            <a:spLocks noChangeShapeType="1"/>
          </p:cNvSpPr>
          <p:nvPr/>
        </p:nvSpPr>
        <p:spPr bwMode="auto">
          <a:xfrm>
            <a:off x="3214504" y="5359789"/>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5" name="Line 18"/>
          <p:cNvSpPr>
            <a:spLocks noChangeShapeType="1"/>
          </p:cNvSpPr>
          <p:nvPr/>
        </p:nvSpPr>
        <p:spPr bwMode="auto">
          <a:xfrm>
            <a:off x="2843383" y="5408470"/>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6" name="Line 89"/>
          <p:cNvSpPr>
            <a:spLocks noChangeShapeType="1"/>
          </p:cNvSpPr>
          <p:nvPr/>
        </p:nvSpPr>
        <p:spPr bwMode="auto">
          <a:xfrm flipV="1">
            <a:off x="3425015" y="2572766"/>
            <a:ext cx="419302" cy="51499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167" name="Line 89"/>
          <p:cNvSpPr>
            <a:spLocks noChangeShapeType="1"/>
          </p:cNvSpPr>
          <p:nvPr/>
        </p:nvSpPr>
        <p:spPr bwMode="auto">
          <a:xfrm flipV="1">
            <a:off x="3479559" y="2818463"/>
            <a:ext cx="439996" cy="1926249"/>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12" name="Group 11"/>
          <p:cNvGrpSpPr/>
          <p:nvPr/>
        </p:nvGrpSpPr>
        <p:grpSpPr>
          <a:xfrm>
            <a:off x="387972" y="2530703"/>
            <a:ext cx="3520590" cy="1132829"/>
            <a:chOff x="-1136029" y="2530702"/>
            <a:chExt cx="3520590" cy="1132829"/>
          </a:xfrm>
        </p:grpSpPr>
        <p:sp>
          <p:nvSpPr>
            <p:cNvPr id="3" name="TextBox 2"/>
            <p:cNvSpPr txBox="1"/>
            <p:nvPr/>
          </p:nvSpPr>
          <p:spPr>
            <a:xfrm flipH="1">
              <a:off x="-1136029" y="2530702"/>
              <a:ext cx="1791780" cy="646331"/>
            </a:xfrm>
            <a:prstGeom prst="rect">
              <a:avLst/>
            </a:prstGeom>
            <a:solidFill>
              <a:srgbClr val="FFFF00"/>
            </a:solidFill>
          </p:spPr>
          <p:txBody>
            <a:bodyPr wrap="square" rtlCol="0">
              <a:spAutoFit/>
            </a:bodyPr>
            <a:lstStyle/>
            <a:p>
              <a:r>
                <a:rPr lang="en-GB" b="1" dirty="0" err="1">
                  <a:solidFill>
                    <a:srgbClr val="000000"/>
                  </a:solidFill>
                  <a:latin typeface="Arial" panose="020B0604020202020204" pitchFamily="34" charset="0"/>
                  <a:cs typeface="Arial" panose="020B0604020202020204" pitchFamily="34" charset="0"/>
                </a:rPr>
                <a:t>Iso</a:t>
              </a:r>
              <a:r>
                <a:rPr lang="en-GB" b="1" dirty="0">
                  <a:solidFill>
                    <a:srgbClr val="000000"/>
                  </a:solidFill>
                  <a:latin typeface="Arial" panose="020B0604020202020204" pitchFamily="34" charset="0"/>
                  <a:cs typeface="Arial" panose="020B0604020202020204" pitchFamily="34" charset="0"/>
                </a:rPr>
                <a:t>-orientation suppression</a:t>
              </a:r>
            </a:p>
          </p:txBody>
        </p:sp>
        <p:cxnSp>
          <p:nvCxnSpPr>
            <p:cNvPr id="5" name="Straight Arrow Connector 4"/>
            <p:cNvCxnSpPr/>
            <p:nvPr/>
          </p:nvCxnSpPr>
          <p:spPr bwMode="auto">
            <a:xfrm flipH="1" flipV="1">
              <a:off x="1649766" y="3050890"/>
              <a:ext cx="734795" cy="612641"/>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grpSp>
      <p:grpSp>
        <p:nvGrpSpPr>
          <p:cNvPr id="13" name="Group 12"/>
          <p:cNvGrpSpPr/>
          <p:nvPr/>
        </p:nvGrpSpPr>
        <p:grpSpPr>
          <a:xfrm>
            <a:off x="419813" y="4015684"/>
            <a:ext cx="3417562" cy="687753"/>
            <a:chOff x="77548" y="4204851"/>
            <a:chExt cx="3417562" cy="687753"/>
          </a:xfrm>
        </p:grpSpPr>
        <p:sp>
          <p:nvSpPr>
            <p:cNvPr id="107" name="TextBox 106"/>
            <p:cNvSpPr txBox="1"/>
            <p:nvPr/>
          </p:nvSpPr>
          <p:spPr>
            <a:xfrm flipH="1">
              <a:off x="77548" y="4246273"/>
              <a:ext cx="1563181" cy="646331"/>
            </a:xfrm>
            <a:prstGeom prst="rect">
              <a:avLst/>
            </a:prstGeom>
            <a:solidFill>
              <a:srgbClr val="FFFF00"/>
            </a:solidFill>
          </p:spPr>
          <p:txBody>
            <a:bodyPr wrap="square" rtlCol="0">
              <a:spAutoFit/>
            </a:bodyPr>
            <a:lstStyle/>
            <a:p>
              <a:r>
                <a:rPr lang="en-GB" b="1" dirty="0" err="1">
                  <a:solidFill>
                    <a:srgbClr val="000000"/>
                  </a:solidFill>
                  <a:latin typeface="Arial" panose="020B0604020202020204" pitchFamily="34" charset="0"/>
                  <a:cs typeface="Arial" panose="020B0604020202020204" pitchFamily="34" charset="0"/>
                </a:rPr>
                <a:t>Iso-color</a:t>
              </a:r>
              <a:endParaRPr lang="en-GB" b="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suppression</a:t>
              </a:r>
            </a:p>
          </p:txBody>
        </p:sp>
        <p:cxnSp>
          <p:nvCxnSpPr>
            <p:cNvPr id="109" name="Straight Arrow Connector 108"/>
            <p:cNvCxnSpPr/>
            <p:nvPr/>
          </p:nvCxnSpPr>
          <p:spPr bwMode="auto">
            <a:xfrm flipH="1">
              <a:off x="2902688" y="4204851"/>
              <a:ext cx="592422" cy="213287"/>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grpSp>
      <p:grpSp>
        <p:nvGrpSpPr>
          <p:cNvPr id="14" name="Group 13"/>
          <p:cNvGrpSpPr/>
          <p:nvPr/>
        </p:nvGrpSpPr>
        <p:grpSpPr>
          <a:xfrm>
            <a:off x="425629" y="4300420"/>
            <a:ext cx="3567284" cy="2329138"/>
            <a:chOff x="-1098372" y="4300420"/>
            <a:chExt cx="3567284" cy="2329138"/>
          </a:xfrm>
        </p:grpSpPr>
        <p:sp>
          <p:nvSpPr>
            <p:cNvPr id="108" name="TextBox 107"/>
            <p:cNvSpPr txBox="1"/>
            <p:nvPr/>
          </p:nvSpPr>
          <p:spPr>
            <a:xfrm flipH="1">
              <a:off x="-1098372" y="5983227"/>
              <a:ext cx="2632165" cy="646331"/>
            </a:xfrm>
            <a:prstGeom prst="rect">
              <a:avLst/>
            </a:prstGeom>
            <a:solidFill>
              <a:srgbClr val="FFFF00"/>
            </a:solidFill>
          </p:spPr>
          <p:txBody>
            <a:bodyPr wrap="square" rtlCol="0">
              <a:spAutoFit/>
            </a:bodyPr>
            <a:lstStyle/>
            <a:p>
              <a:r>
                <a:rPr lang="en-GB" b="1" dirty="0" err="1">
                  <a:solidFill>
                    <a:srgbClr val="000000"/>
                  </a:solidFill>
                  <a:latin typeface="Arial" panose="020B0604020202020204" pitchFamily="34" charset="0"/>
                  <a:cs typeface="Arial" panose="020B0604020202020204" pitchFamily="34" charset="0"/>
                </a:rPr>
                <a:t>Iso</a:t>
              </a:r>
              <a:r>
                <a:rPr lang="en-GB" b="1" dirty="0">
                  <a:solidFill>
                    <a:srgbClr val="000000"/>
                  </a:solidFill>
                  <a:latin typeface="Arial" panose="020B0604020202020204" pitchFamily="34" charset="0"/>
                  <a:cs typeface="Arial" panose="020B0604020202020204" pitchFamily="34" charset="0"/>
                </a:rPr>
                <a:t>-motion (direction)</a:t>
              </a:r>
            </a:p>
            <a:p>
              <a:r>
                <a:rPr lang="en-GB" b="1" dirty="0">
                  <a:solidFill>
                    <a:srgbClr val="000000"/>
                  </a:solidFill>
                  <a:latin typeface="Arial" panose="020B0604020202020204" pitchFamily="34" charset="0"/>
                  <a:cs typeface="Arial" panose="020B0604020202020204" pitchFamily="34" charset="0"/>
                </a:rPr>
                <a:t>suppression</a:t>
              </a:r>
            </a:p>
          </p:txBody>
        </p:sp>
        <p:cxnSp>
          <p:nvCxnSpPr>
            <p:cNvPr id="110" name="Straight Arrow Connector 109"/>
            <p:cNvCxnSpPr/>
            <p:nvPr/>
          </p:nvCxnSpPr>
          <p:spPr bwMode="auto">
            <a:xfrm flipH="1">
              <a:off x="2065700" y="4300420"/>
              <a:ext cx="403212" cy="1385222"/>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grpSp>
      <p:sp>
        <p:nvSpPr>
          <p:cNvPr id="111" name="Text Box 2"/>
          <p:cNvSpPr txBox="1">
            <a:spLocks noChangeArrowheads="1"/>
          </p:cNvSpPr>
          <p:nvPr/>
        </p:nvSpPr>
        <p:spPr bwMode="auto">
          <a:xfrm>
            <a:off x="1524000" y="1"/>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b="1" dirty="0" smtClean="0">
                <a:solidFill>
                  <a:srgbClr val="000000"/>
                </a:solidFill>
              </a:rPr>
              <a:t>The theory  ----  The </a:t>
            </a:r>
            <a:r>
              <a:rPr lang="en-GB" sz="2000" b="1" dirty="0">
                <a:solidFill>
                  <a:srgbClr val="000000"/>
                </a:solidFill>
              </a:rPr>
              <a:t>V1 Saliency </a:t>
            </a:r>
            <a:r>
              <a:rPr lang="en-GB" sz="2000" b="1" dirty="0" smtClean="0">
                <a:solidFill>
                  <a:srgbClr val="000000"/>
                </a:solidFill>
              </a:rPr>
              <a:t>Hypothesis  (V1SH): </a:t>
            </a:r>
            <a:endParaRPr lang="en-GB" sz="2000" b="1" dirty="0">
              <a:solidFill>
                <a:srgbClr val="000000"/>
              </a:solidFill>
            </a:endParaRPr>
          </a:p>
          <a:p>
            <a:pPr fontAlgn="base">
              <a:spcBef>
                <a:spcPct val="0"/>
              </a:spcBef>
              <a:spcAft>
                <a:spcPct val="0"/>
              </a:spcAft>
            </a:pPr>
            <a:r>
              <a:rPr lang="en-GB" sz="2000" b="1" dirty="0">
                <a:solidFill>
                  <a:srgbClr val="FF0000"/>
                </a:solidFill>
              </a:rPr>
              <a:t>A bottom-up saliency map in the primary visual cortex </a:t>
            </a:r>
            <a:r>
              <a:rPr lang="en-GB" sz="1600" b="1" dirty="0">
                <a:solidFill>
                  <a:srgbClr val="FF0000"/>
                </a:solidFill>
              </a:rPr>
              <a:t>(Li 1999, 2002)</a:t>
            </a:r>
          </a:p>
        </p:txBody>
      </p:sp>
    </p:spTree>
    <p:custDataLst>
      <p:tags r:id="rId1"/>
    </p:custDataLst>
    <p:extLst>
      <p:ext uri="{BB962C8B-B14F-4D97-AF65-F5344CB8AC3E}">
        <p14:creationId xmlns:p14="http://schemas.microsoft.com/office/powerpoint/2010/main" val="12681120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4.44444E-6 -4.07407E-6 L 0.02014 0.0007 " pathEditMode="relative" rAng="0" ptsTypes="AA">
                                      <p:cBhvr>
                                        <p:cTn id="6" dur="500" fill="hold"/>
                                        <p:tgtEl>
                                          <p:spTgt spid="147"/>
                                        </p:tgtEl>
                                        <p:attrNameLst>
                                          <p:attrName>ppt_x</p:attrName>
                                          <p:attrName>ppt_y</p:attrName>
                                        </p:attrNameLst>
                                      </p:cBhvr>
                                      <p:rCtr x="1007" y="23"/>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926170" y="819338"/>
            <a:ext cx="14351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a:solidFill>
                  <a:srgbClr val="000000"/>
                </a:solidFill>
              </a:rPr>
              <a:t>Retina inputs</a:t>
            </a:r>
            <a:endParaRPr lang="en-US" sz="2000">
              <a:solidFill>
                <a:srgbClr val="000000"/>
              </a:solidFill>
            </a:endParaRPr>
          </a:p>
        </p:txBody>
      </p:sp>
      <p:sp>
        <p:nvSpPr>
          <p:cNvPr id="47109" name="Line 89"/>
          <p:cNvSpPr>
            <a:spLocks noChangeShapeType="1"/>
          </p:cNvSpPr>
          <p:nvPr/>
        </p:nvSpPr>
        <p:spPr bwMode="auto">
          <a:xfrm flipV="1">
            <a:off x="3479559" y="2152136"/>
            <a:ext cx="2562958" cy="1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 name="Group 1"/>
          <p:cNvGrpSpPr/>
          <p:nvPr/>
        </p:nvGrpSpPr>
        <p:grpSpPr>
          <a:xfrm>
            <a:off x="1822984" y="1486089"/>
            <a:ext cx="1577975" cy="1332374"/>
            <a:chOff x="298983" y="1574800"/>
            <a:chExt cx="1644650" cy="1922463"/>
          </a:xfrm>
        </p:grpSpPr>
        <p:sp>
          <p:nvSpPr>
            <p:cNvPr id="47114" name="Line 11"/>
            <p:cNvSpPr>
              <a:spLocks noChangeShapeType="1"/>
            </p:cNvSpPr>
            <p:nvPr/>
          </p:nvSpPr>
          <p:spPr bwMode="auto">
            <a:xfrm>
              <a:off x="1065745" y="2151063"/>
              <a:ext cx="0" cy="2571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5" name="Line 12"/>
            <p:cNvSpPr>
              <a:spLocks noChangeShapeType="1"/>
            </p:cNvSpPr>
            <p:nvPr/>
          </p:nvSpPr>
          <p:spPr bwMode="auto">
            <a:xfrm rot="-5400000">
              <a:off x="791108" y="25542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6" name="Line 13"/>
            <p:cNvSpPr>
              <a:spLocks noChangeShapeType="1"/>
            </p:cNvSpPr>
            <p:nvPr/>
          </p:nvSpPr>
          <p:spPr bwMode="auto">
            <a:xfrm rot="-5400000">
              <a:off x="791108" y="223520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7" name="Line 14"/>
            <p:cNvSpPr>
              <a:spLocks noChangeShapeType="1"/>
            </p:cNvSpPr>
            <p:nvPr/>
          </p:nvSpPr>
          <p:spPr bwMode="auto">
            <a:xfrm rot="-5400000">
              <a:off x="1284821" y="261937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8" name="Line 15"/>
            <p:cNvSpPr>
              <a:spLocks noChangeShapeType="1"/>
            </p:cNvSpPr>
            <p:nvPr/>
          </p:nvSpPr>
          <p:spPr bwMode="auto">
            <a:xfrm rot="-5400000">
              <a:off x="1340383"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19" name="Line 16"/>
            <p:cNvSpPr>
              <a:spLocks noChangeShapeType="1"/>
            </p:cNvSpPr>
            <p:nvPr/>
          </p:nvSpPr>
          <p:spPr bwMode="auto">
            <a:xfrm rot="-5400000">
              <a:off x="155945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0" name="Line 17"/>
            <p:cNvSpPr>
              <a:spLocks noChangeShapeType="1"/>
            </p:cNvSpPr>
            <p:nvPr/>
          </p:nvSpPr>
          <p:spPr bwMode="auto">
            <a:xfrm rot="-5400000">
              <a:off x="1010977" y="2874168"/>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1" name="Line 18"/>
            <p:cNvSpPr>
              <a:spLocks noChangeShapeType="1"/>
            </p:cNvSpPr>
            <p:nvPr/>
          </p:nvSpPr>
          <p:spPr bwMode="auto">
            <a:xfrm rot="-5400000">
              <a:off x="901439" y="1913732"/>
              <a:ext cx="0" cy="22066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2" name="Line 19"/>
            <p:cNvSpPr>
              <a:spLocks noChangeShapeType="1"/>
            </p:cNvSpPr>
            <p:nvPr/>
          </p:nvSpPr>
          <p:spPr bwMode="auto">
            <a:xfrm rot="-5400000">
              <a:off x="1284821" y="1849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3" name="Line 20"/>
            <p:cNvSpPr>
              <a:spLocks noChangeShapeType="1"/>
            </p:cNvSpPr>
            <p:nvPr/>
          </p:nvSpPr>
          <p:spPr bwMode="auto">
            <a:xfrm rot="-5400000">
              <a:off x="1503896" y="2874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4" name="Line 21"/>
            <p:cNvSpPr>
              <a:spLocks noChangeShapeType="1"/>
            </p:cNvSpPr>
            <p:nvPr/>
          </p:nvSpPr>
          <p:spPr bwMode="auto">
            <a:xfrm rot="-5400000">
              <a:off x="572033" y="17224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5" name="Line 22"/>
            <p:cNvSpPr>
              <a:spLocks noChangeShapeType="1"/>
            </p:cNvSpPr>
            <p:nvPr/>
          </p:nvSpPr>
          <p:spPr bwMode="auto">
            <a:xfrm rot="-5400000">
              <a:off x="572033" y="2940050"/>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6" name="Rectangle 23"/>
            <p:cNvSpPr>
              <a:spLocks noChangeArrowheads="1"/>
            </p:cNvSpPr>
            <p:nvPr/>
          </p:nvSpPr>
          <p:spPr bwMode="auto">
            <a:xfrm>
              <a:off x="298983" y="1574800"/>
              <a:ext cx="1644650" cy="19224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7" name="Line 24"/>
            <p:cNvSpPr>
              <a:spLocks noChangeShapeType="1"/>
            </p:cNvSpPr>
            <p:nvPr/>
          </p:nvSpPr>
          <p:spPr bwMode="auto">
            <a:xfrm rot="-5400000">
              <a:off x="1065746"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8" name="Line 25"/>
            <p:cNvSpPr>
              <a:spLocks noChangeShapeType="1"/>
            </p:cNvSpPr>
            <p:nvPr/>
          </p:nvSpPr>
          <p:spPr bwMode="auto">
            <a:xfrm rot="-5400000">
              <a:off x="1559458" y="313213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29" name="Line 26"/>
            <p:cNvSpPr>
              <a:spLocks noChangeShapeType="1"/>
            </p:cNvSpPr>
            <p:nvPr/>
          </p:nvSpPr>
          <p:spPr bwMode="auto">
            <a:xfrm rot="-5400000">
              <a:off x="518058" y="217011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0" name="Line 27"/>
            <p:cNvSpPr>
              <a:spLocks noChangeShapeType="1"/>
            </p:cNvSpPr>
            <p:nvPr/>
          </p:nvSpPr>
          <p:spPr bwMode="auto">
            <a:xfrm rot="-5400000">
              <a:off x="572033" y="2747962"/>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1" name="Line 28"/>
            <p:cNvSpPr>
              <a:spLocks noChangeShapeType="1"/>
            </p:cNvSpPr>
            <p:nvPr/>
          </p:nvSpPr>
          <p:spPr bwMode="auto">
            <a:xfrm rot="-5400000">
              <a:off x="1121308" y="2490787"/>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2" name="Line 29"/>
            <p:cNvSpPr>
              <a:spLocks noChangeShapeType="1"/>
            </p:cNvSpPr>
            <p:nvPr/>
          </p:nvSpPr>
          <p:spPr bwMode="auto">
            <a:xfrm rot="-5400000">
              <a:off x="1559458" y="1914525"/>
              <a:ext cx="0" cy="219075"/>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47133" name="Line 30"/>
            <p:cNvSpPr>
              <a:spLocks noChangeShapeType="1"/>
            </p:cNvSpPr>
            <p:nvPr/>
          </p:nvSpPr>
          <p:spPr bwMode="auto">
            <a:xfrm rot="-5400000">
              <a:off x="1010977" y="1656556"/>
              <a:ext cx="0" cy="220663"/>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grpSp>
        <p:nvGrpSpPr>
          <p:cNvPr id="53" name="Group 30"/>
          <p:cNvGrpSpPr>
            <a:grpSpLocks/>
          </p:cNvGrpSpPr>
          <p:nvPr/>
        </p:nvGrpSpPr>
        <p:grpSpPr bwMode="auto">
          <a:xfrm>
            <a:off x="6055526" y="1519791"/>
            <a:ext cx="1584325" cy="1337601"/>
            <a:chOff x="1937" y="1118"/>
            <a:chExt cx="989" cy="954"/>
          </a:xfrm>
        </p:grpSpPr>
        <p:sp>
          <p:nvSpPr>
            <p:cNvPr id="54" name="Rectangle 31"/>
            <p:cNvSpPr>
              <a:spLocks noChangeArrowheads="1"/>
            </p:cNvSpPr>
            <p:nvPr/>
          </p:nvSpPr>
          <p:spPr bwMode="auto">
            <a:xfrm>
              <a:off x="1937" y="1118"/>
              <a:ext cx="989" cy="95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5" name="AutoShape 32"/>
            <p:cNvSpPr>
              <a:spLocks noChangeArrowheads="1"/>
            </p:cNvSpPr>
            <p:nvPr/>
          </p:nvSpPr>
          <p:spPr bwMode="auto">
            <a:xfrm>
              <a:off x="2342" y="1389"/>
              <a:ext cx="156" cy="119"/>
            </a:xfrm>
            <a:prstGeom prst="star5">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Helvetica" charset="0"/>
                <a:ea typeface="ＭＳ Ｐゴシック" charset="0"/>
                <a:cs typeface="ＭＳ Ｐゴシック" charset="0"/>
              </a:endParaRPr>
            </a:p>
          </p:txBody>
        </p:sp>
        <p:sp>
          <p:nvSpPr>
            <p:cNvPr id="56" name="AutoShape 33"/>
            <p:cNvSpPr>
              <a:spLocks noChangeArrowheads="1"/>
            </p:cNvSpPr>
            <p:nvPr/>
          </p:nvSpPr>
          <p:spPr bwMode="auto">
            <a:xfrm>
              <a:off x="2062"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7" name="AutoShape 34"/>
            <p:cNvSpPr>
              <a:spLocks noChangeArrowheads="1"/>
            </p:cNvSpPr>
            <p:nvPr/>
          </p:nvSpPr>
          <p:spPr bwMode="auto">
            <a:xfrm>
              <a:off x="2312" y="1178"/>
              <a:ext cx="30"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8" name="AutoShape 35"/>
            <p:cNvSpPr>
              <a:spLocks noChangeArrowheads="1"/>
            </p:cNvSpPr>
            <p:nvPr/>
          </p:nvSpPr>
          <p:spPr bwMode="auto">
            <a:xfrm>
              <a:off x="2218"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59" name="AutoShape 36"/>
            <p:cNvSpPr>
              <a:spLocks noChangeArrowheads="1"/>
            </p:cNvSpPr>
            <p:nvPr/>
          </p:nvSpPr>
          <p:spPr bwMode="auto">
            <a:xfrm>
              <a:off x="2498" y="12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0" name="AutoShape 37"/>
            <p:cNvSpPr>
              <a:spLocks noChangeArrowheads="1"/>
            </p:cNvSpPr>
            <p:nvPr/>
          </p:nvSpPr>
          <p:spPr bwMode="auto">
            <a:xfrm>
              <a:off x="2685" y="126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1" name="AutoShape 38"/>
            <p:cNvSpPr>
              <a:spLocks noChangeArrowheads="1"/>
            </p:cNvSpPr>
            <p:nvPr/>
          </p:nvSpPr>
          <p:spPr bwMode="auto">
            <a:xfrm>
              <a:off x="2031" y="138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2" name="AutoShape 39"/>
            <p:cNvSpPr>
              <a:spLocks noChangeArrowheads="1"/>
            </p:cNvSpPr>
            <p:nvPr/>
          </p:nvSpPr>
          <p:spPr bwMode="auto">
            <a:xfrm>
              <a:off x="2187" y="1418"/>
              <a:ext cx="30"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3" name="AutoShape 40"/>
            <p:cNvSpPr>
              <a:spLocks noChangeArrowheads="1"/>
            </p:cNvSpPr>
            <p:nvPr/>
          </p:nvSpPr>
          <p:spPr bwMode="auto">
            <a:xfrm>
              <a:off x="2124"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4" name="AutoShape 41"/>
            <p:cNvSpPr>
              <a:spLocks noChangeArrowheads="1"/>
            </p:cNvSpPr>
            <p:nvPr/>
          </p:nvSpPr>
          <p:spPr bwMode="auto">
            <a:xfrm>
              <a:off x="2281"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5" name="AutoShape 42"/>
            <p:cNvSpPr>
              <a:spLocks noChangeArrowheads="1"/>
            </p:cNvSpPr>
            <p:nvPr/>
          </p:nvSpPr>
          <p:spPr bwMode="auto">
            <a:xfrm>
              <a:off x="2467" y="156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6" name="AutoShape 43"/>
            <p:cNvSpPr>
              <a:spLocks noChangeArrowheads="1"/>
            </p:cNvSpPr>
            <p:nvPr/>
          </p:nvSpPr>
          <p:spPr bwMode="auto">
            <a:xfrm>
              <a:off x="2654" y="1538"/>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7" name="AutoShape 44"/>
            <p:cNvSpPr>
              <a:spLocks noChangeArrowheads="1"/>
            </p:cNvSpPr>
            <p:nvPr/>
          </p:nvSpPr>
          <p:spPr bwMode="auto">
            <a:xfrm>
              <a:off x="2031" y="165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8" name="AutoShape 45"/>
            <p:cNvSpPr>
              <a:spLocks noChangeArrowheads="1"/>
            </p:cNvSpPr>
            <p:nvPr/>
          </p:nvSpPr>
          <p:spPr bwMode="auto">
            <a:xfrm>
              <a:off x="2062" y="180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69" name="AutoShape 46"/>
            <p:cNvSpPr>
              <a:spLocks noChangeArrowheads="1"/>
            </p:cNvSpPr>
            <p:nvPr/>
          </p:nvSpPr>
          <p:spPr bwMode="auto">
            <a:xfrm>
              <a:off x="2249" y="174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0" name="AutoShape 47"/>
            <p:cNvSpPr>
              <a:spLocks noChangeArrowheads="1"/>
            </p:cNvSpPr>
            <p:nvPr/>
          </p:nvSpPr>
          <p:spPr bwMode="auto">
            <a:xfrm>
              <a:off x="2342" y="1869"/>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1" name="AutoShape 48"/>
            <p:cNvSpPr>
              <a:spLocks noChangeArrowheads="1"/>
            </p:cNvSpPr>
            <p:nvPr/>
          </p:nvSpPr>
          <p:spPr bwMode="auto">
            <a:xfrm>
              <a:off x="2592" y="177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2" name="AutoShape 49"/>
            <p:cNvSpPr>
              <a:spLocks noChangeArrowheads="1"/>
            </p:cNvSpPr>
            <p:nvPr/>
          </p:nvSpPr>
          <p:spPr bwMode="auto">
            <a:xfrm>
              <a:off x="2654" y="1929"/>
              <a:ext cx="31" cy="60"/>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73" name="AutoShape 50"/>
            <p:cNvSpPr>
              <a:spLocks noChangeArrowheads="1"/>
            </p:cNvSpPr>
            <p:nvPr/>
          </p:nvSpPr>
          <p:spPr bwMode="auto">
            <a:xfrm>
              <a:off x="2623" y="1418"/>
              <a:ext cx="31" cy="61"/>
            </a:xfrm>
            <a:prstGeom prst="star4">
              <a:avLst>
                <a:gd name="adj" fmla="val 12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74" name="Text Box 28"/>
          <p:cNvSpPr txBox="1">
            <a:spLocks noChangeArrowheads="1"/>
          </p:cNvSpPr>
          <p:nvPr/>
        </p:nvSpPr>
        <p:spPr bwMode="auto">
          <a:xfrm>
            <a:off x="5694536" y="782783"/>
            <a:ext cx="2519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1800" dirty="0">
                <a:solidFill>
                  <a:srgbClr val="000000"/>
                </a:solidFill>
              </a:rPr>
              <a:t>V1 firing rates (highest at each location)</a:t>
            </a:r>
            <a:endParaRPr lang="en-US" sz="1800" dirty="0">
              <a:solidFill>
                <a:srgbClr val="000000"/>
              </a:solidFill>
            </a:endParaRPr>
          </a:p>
        </p:txBody>
      </p:sp>
      <p:grpSp>
        <p:nvGrpSpPr>
          <p:cNvPr id="76" name="Group 75"/>
          <p:cNvGrpSpPr>
            <a:grpSpLocks/>
          </p:cNvGrpSpPr>
          <p:nvPr/>
        </p:nvGrpSpPr>
        <p:grpSpPr bwMode="auto">
          <a:xfrm>
            <a:off x="7750303" y="1578733"/>
            <a:ext cx="2232025" cy="1069975"/>
            <a:chOff x="6911892" y="2060575"/>
            <a:chExt cx="2232108" cy="1069830"/>
          </a:xfrm>
        </p:grpSpPr>
        <p:sp>
          <p:nvSpPr>
            <p:cNvPr id="77" name="Text Box 48"/>
            <p:cNvSpPr txBox="1">
              <a:spLocks noChangeArrowheads="1"/>
            </p:cNvSpPr>
            <p:nvPr/>
          </p:nvSpPr>
          <p:spPr bwMode="auto">
            <a:xfrm>
              <a:off x="7395826" y="2060575"/>
              <a:ext cx="1748174" cy="1069830"/>
            </a:xfrm>
            <a:prstGeom prst="rect">
              <a:avLst/>
            </a:prstGeom>
            <a:noFill/>
            <a:ln w="3816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Helvetica" charset="0"/>
                  <a:ea typeface="ＭＳ Ｐゴシック" charset="0"/>
                </a:defRPr>
              </a:lvl9pPr>
            </a:lstStyle>
            <a:p>
              <a:pPr eaLnBrk="1" fontAlgn="base" hangingPunct="1">
                <a:spcBef>
                  <a:spcPts val="1125"/>
                </a:spcBef>
                <a:spcAft>
                  <a:spcPct val="0"/>
                </a:spcAft>
              </a:pPr>
              <a:r>
                <a:rPr lang="en-GB" sz="1800">
                  <a:solidFill>
                    <a:srgbClr val="000000"/>
                  </a:solidFill>
                </a:rPr>
                <a:t>Winner-take-all</a:t>
              </a:r>
            </a:p>
            <a:p>
              <a:pPr eaLnBrk="1" fontAlgn="base" hangingPunct="1">
                <a:spcBef>
                  <a:spcPts val="1125"/>
                </a:spcBef>
                <a:spcAft>
                  <a:spcPct val="0"/>
                </a:spcAft>
              </a:pPr>
              <a:r>
                <a:rPr lang="en-GB" sz="1800">
                  <a:solidFill>
                    <a:srgbClr val="000000"/>
                  </a:solidFill>
                </a:rPr>
                <a:t>Superior colliculus</a:t>
              </a:r>
            </a:p>
          </p:txBody>
        </p:sp>
        <p:sp>
          <p:nvSpPr>
            <p:cNvPr id="78" name="Line 49"/>
            <p:cNvSpPr>
              <a:spLocks noChangeShapeType="1"/>
            </p:cNvSpPr>
            <p:nvPr/>
          </p:nvSpPr>
          <p:spPr bwMode="auto">
            <a:xfrm>
              <a:off x="6911892" y="2636615"/>
              <a:ext cx="504024" cy="0"/>
            </a:xfrm>
            <a:prstGeom prst="line">
              <a:avLst/>
            </a:prstGeom>
            <a:noFill/>
            <a:ln w="5724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sp>
        <p:nvSpPr>
          <p:cNvPr id="99" name="Line 29"/>
          <p:cNvSpPr>
            <a:spLocks noChangeShapeType="1"/>
          </p:cNvSpPr>
          <p:nvPr/>
        </p:nvSpPr>
        <p:spPr bwMode="auto">
          <a:xfrm>
            <a:off x="5026490" y="1748735"/>
            <a:ext cx="27478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pic>
        <p:nvPicPr>
          <p:cNvPr id="101"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918" y="1350870"/>
            <a:ext cx="1550578" cy="152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462" y="2971217"/>
            <a:ext cx="2066410" cy="324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Text Box 64"/>
          <p:cNvSpPr txBox="1">
            <a:spLocks noChangeArrowheads="1"/>
          </p:cNvSpPr>
          <p:nvPr/>
        </p:nvSpPr>
        <p:spPr bwMode="auto">
          <a:xfrm>
            <a:off x="3999542" y="890294"/>
            <a:ext cx="4745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defTabSz="685800" fontAlgn="base">
              <a:spcBef>
                <a:spcPct val="0"/>
              </a:spcBef>
              <a:spcAft>
                <a:spcPct val="0"/>
              </a:spcAft>
            </a:pPr>
            <a:r>
              <a:rPr lang="en-GB" sz="1800" dirty="0">
                <a:solidFill>
                  <a:srgbClr val="FF0000"/>
                </a:solidFill>
              </a:rPr>
              <a:t>V1</a:t>
            </a:r>
            <a:endParaRPr lang="en-US" sz="1800" dirty="0">
              <a:solidFill>
                <a:srgbClr val="FF0000"/>
              </a:solidFill>
            </a:endParaRPr>
          </a:p>
        </p:txBody>
      </p:sp>
      <p:sp>
        <p:nvSpPr>
          <p:cNvPr id="105" name="Text Box 65"/>
          <p:cNvSpPr txBox="1">
            <a:spLocks noChangeArrowheads="1"/>
          </p:cNvSpPr>
          <p:nvPr/>
        </p:nvSpPr>
        <p:spPr bwMode="auto">
          <a:xfrm>
            <a:off x="3622227" y="3179563"/>
            <a:ext cx="1331554"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685800" fontAlgn="base">
              <a:spcBef>
                <a:spcPct val="0"/>
              </a:spcBef>
              <a:spcAft>
                <a:spcPct val="0"/>
              </a:spcAft>
            </a:pPr>
            <a:r>
              <a:rPr lang="en-US" sz="750">
                <a:solidFill>
                  <a:srgbClr val="000000"/>
                </a:solidFill>
              </a:rPr>
              <a:t>Bosking et al 1997</a:t>
            </a:r>
            <a:endParaRPr lang="en-GB" sz="750">
              <a:solidFill>
                <a:srgbClr val="000000"/>
              </a:solidFill>
            </a:endParaRPr>
          </a:p>
        </p:txBody>
      </p:sp>
      <p:grpSp>
        <p:nvGrpSpPr>
          <p:cNvPr id="106" name="Group 86"/>
          <p:cNvGrpSpPr>
            <a:grpSpLocks/>
          </p:cNvGrpSpPr>
          <p:nvPr/>
        </p:nvGrpSpPr>
        <p:grpSpPr bwMode="auto">
          <a:xfrm>
            <a:off x="1851651" y="3173835"/>
            <a:ext cx="1573365" cy="1301837"/>
            <a:chOff x="294165" y="4941783"/>
            <a:chExt cx="1517782" cy="1334533"/>
          </a:xfrm>
        </p:grpSpPr>
        <p:sp>
          <p:nvSpPr>
            <p:cNvPr id="123" name="Line 11"/>
            <p:cNvSpPr>
              <a:spLocks noChangeShapeType="1"/>
            </p:cNvSpPr>
            <p:nvPr/>
          </p:nvSpPr>
          <p:spPr bwMode="auto">
            <a:xfrm rot="5400000">
              <a:off x="1002665" y="5348431"/>
              <a:ext cx="0" cy="165467"/>
            </a:xfrm>
            <a:prstGeom prst="line">
              <a:avLst/>
            </a:prstGeom>
            <a:noFill/>
            <a:ln w="76200">
              <a:solidFill>
                <a:srgbClr val="FF0000"/>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4" name="Line 12"/>
            <p:cNvSpPr>
              <a:spLocks noChangeShapeType="1"/>
            </p:cNvSpPr>
            <p:nvPr/>
          </p:nvSpPr>
          <p:spPr bwMode="auto">
            <a:xfrm rot="16200000">
              <a:off x="749199" y="5595247"/>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5" name="Line 13"/>
            <p:cNvSpPr>
              <a:spLocks noChangeShapeType="1"/>
            </p:cNvSpPr>
            <p:nvPr/>
          </p:nvSpPr>
          <p:spPr bwMode="auto">
            <a:xfrm rot="16200000">
              <a:off x="749199" y="5373093"/>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6" name="Line 14"/>
            <p:cNvSpPr>
              <a:spLocks noChangeShapeType="1"/>
            </p:cNvSpPr>
            <p:nvPr/>
          </p:nvSpPr>
          <p:spPr bwMode="auto">
            <a:xfrm rot="16200000">
              <a:off x="1204985" y="5640323"/>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27" name="Line 15"/>
            <p:cNvSpPr>
              <a:spLocks noChangeShapeType="1"/>
            </p:cNvSpPr>
            <p:nvPr/>
          </p:nvSpPr>
          <p:spPr bwMode="auto">
            <a:xfrm rot="16200000">
              <a:off x="1255378" y="5330380"/>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1" name="Line 16"/>
            <p:cNvSpPr>
              <a:spLocks noChangeShapeType="1"/>
            </p:cNvSpPr>
            <p:nvPr/>
          </p:nvSpPr>
          <p:spPr bwMode="auto">
            <a:xfrm rot="16200000">
              <a:off x="1457698" y="5551783"/>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2" name="Line 17"/>
            <p:cNvSpPr>
              <a:spLocks noChangeShapeType="1"/>
            </p:cNvSpPr>
            <p:nvPr/>
          </p:nvSpPr>
          <p:spPr bwMode="auto">
            <a:xfrm rot="16200000">
              <a:off x="951520" y="5819763"/>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3" name="Line 18"/>
            <p:cNvSpPr>
              <a:spLocks noChangeShapeType="1"/>
            </p:cNvSpPr>
            <p:nvPr/>
          </p:nvSpPr>
          <p:spPr bwMode="auto">
            <a:xfrm rot="16200000">
              <a:off x="850735" y="5151692"/>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4" name="Line 19"/>
            <p:cNvSpPr>
              <a:spLocks noChangeShapeType="1"/>
            </p:cNvSpPr>
            <p:nvPr/>
          </p:nvSpPr>
          <p:spPr bwMode="auto">
            <a:xfrm rot="16200000">
              <a:off x="1204985" y="5107475"/>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5" name="Line 20"/>
            <p:cNvSpPr>
              <a:spLocks noChangeShapeType="1"/>
            </p:cNvSpPr>
            <p:nvPr/>
          </p:nvSpPr>
          <p:spPr bwMode="auto">
            <a:xfrm rot="16200000">
              <a:off x="1407306" y="5819763"/>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6" name="Line 21"/>
            <p:cNvSpPr>
              <a:spLocks noChangeShapeType="1"/>
            </p:cNvSpPr>
            <p:nvPr/>
          </p:nvSpPr>
          <p:spPr bwMode="auto">
            <a:xfrm rot="16200000">
              <a:off x="546878" y="5018077"/>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7" name="Line 22"/>
            <p:cNvSpPr>
              <a:spLocks noChangeShapeType="1"/>
            </p:cNvSpPr>
            <p:nvPr/>
          </p:nvSpPr>
          <p:spPr bwMode="auto">
            <a:xfrm rot="16200000">
              <a:off x="546878" y="5864837"/>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38" name="Rectangle 23"/>
            <p:cNvSpPr>
              <a:spLocks noChangeArrowheads="1"/>
            </p:cNvSpPr>
            <p:nvPr/>
          </p:nvSpPr>
          <p:spPr bwMode="auto">
            <a:xfrm>
              <a:off x="294165" y="4941783"/>
              <a:ext cx="1517782" cy="1334533"/>
            </a:xfrm>
            <a:prstGeom prst="rect">
              <a:avLst/>
            </a:prstGeom>
            <a:noFill/>
            <a:ln w="38100">
              <a:solidFill>
                <a:schemeClr val="tx1"/>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pPr>
              <a:endParaRPr lang="en-US" altLang="en-US" sz="1350">
                <a:solidFill>
                  <a:srgbClr val="000000"/>
                </a:solidFill>
                <a:latin typeface="Times New Roman" panose="02020603050405020304" pitchFamily="18" charset="0"/>
              </a:endParaRPr>
            </a:p>
          </p:txBody>
        </p:sp>
        <p:sp>
          <p:nvSpPr>
            <p:cNvPr id="139" name="Line 24"/>
            <p:cNvSpPr>
              <a:spLocks noChangeShapeType="1"/>
            </p:cNvSpPr>
            <p:nvPr/>
          </p:nvSpPr>
          <p:spPr bwMode="auto">
            <a:xfrm rot="16200000">
              <a:off x="1002665" y="5996842"/>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0" name="Line 25"/>
            <p:cNvSpPr>
              <a:spLocks noChangeShapeType="1"/>
            </p:cNvSpPr>
            <p:nvPr/>
          </p:nvSpPr>
          <p:spPr bwMode="auto">
            <a:xfrm rot="16200000">
              <a:off x="1457698" y="5996090"/>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1" name="Line 26"/>
            <p:cNvSpPr>
              <a:spLocks noChangeShapeType="1"/>
            </p:cNvSpPr>
            <p:nvPr/>
          </p:nvSpPr>
          <p:spPr bwMode="auto">
            <a:xfrm rot="16200000">
              <a:off x="496486" y="5329628"/>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2" name="Line 27"/>
            <p:cNvSpPr>
              <a:spLocks noChangeShapeType="1"/>
            </p:cNvSpPr>
            <p:nvPr/>
          </p:nvSpPr>
          <p:spPr bwMode="auto">
            <a:xfrm rot="16200000">
              <a:off x="546878" y="5731224"/>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3" name="Line 28"/>
            <p:cNvSpPr>
              <a:spLocks noChangeShapeType="1"/>
            </p:cNvSpPr>
            <p:nvPr/>
          </p:nvSpPr>
          <p:spPr bwMode="auto">
            <a:xfrm rot="16200000">
              <a:off x="1053056" y="5551782"/>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4" name="Line 29"/>
            <p:cNvSpPr>
              <a:spLocks noChangeShapeType="1"/>
            </p:cNvSpPr>
            <p:nvPr/>
          </p:nvSpPr>
          <p:spPr bwMode="auto">
            <a:xfrm rot="16200000">
              <a:off x="1457698" y="5150941"/>
              <a:ext cx="0" cy="203073"/>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5" name="Line 30"/>
            <p:cNvSpPr>
              <a:spLocks noChangeShapeType="1"/>
            </p:cNvSpPr>
            <p:nvPr/>
          </p:nvSpPr>
          <p:spPr bwMode="auto">
            <a:xfrm rot="16200000">
              <a:off x="951520" y="4973003"/>
              <a:ext cx="0" cy="201569"/>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grpSp>
      <p:sp>
        <p:nvSpPr>
          <p:cNvPr id="146" name="Line 12"/>
          <p:cNvSpPr>
            <a:spLocks noChangeShapeType="1"/>
          </p:cNvSpPr>
          <p:nvPr/>
        </p:nvSpPr>
        <p:spPr bwMode="auto">
          <a:xfrm>
            <a:off x="2295157" y="5139939"/>
            <a:ext cx="0" cy="191585"/>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7" name="Line 13"/>
          <p:cNvSpPr>
            <a:spLocks noChangeShapeType="1"/>
          </p:cNvSpPr>
          <p:nvPr/>
        </p:nvSpPr>
        <p:spPr bwMode="auto">
          <a:xfrm>
            <a:off x="2558660" y="5213744"/>
            <a:ext cx="0" cy="191585"/>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8" name="Line 14"/>
          <p:cNvSpPr>
            <a:spLocks noChangeShapeType="1"/>
          </p:cNvSpPr>
          <p:nvPr/>
        </p:nvSpPr>
        <p:spPr bwMode="auto">
          <a:xfrm>
            <a:off x="2453564" y="5685642"/>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49" name="Line 15"/>
          <p:cNvSpPr>
            <a:spLocks noChangeShapeType="1"/>
          </p:cNvSpPr>
          <p:nvPr/>
        </p:nvSpPr>
        <p:spPr bwMode="auto">
          <a:xfrm>
            <a:off x="2784128" y="5713121"/>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0" name="Line 16"/>
          <p:cNvSpPr>
            <a:spLocks noChangeShapeType="1"/>
          </p:cNvSpPr>
          <p:nvPr/>
        </p:nvSpPr>
        <p:spPr bwMode="auto">
          <a:xfrm>
            <a:off x="2611971" y="5906277"/>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1" name="Line 17"/>
          <p:cNvSpPr>
            <a:spLocks noChangeShapeType="1"/>
          </p:cNvSpPr>
          <p:nvPr/>
        </p:nvSpPr>
        <p:spPr bwMode="auto">
          <a:xfrm>
            <a:off x="2263311" y="5359789"/>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2" name="Line 18"/>
          <p:cNvSpPr>
            <a:spLocks noChangeShapeType="1"/>
          </p:cNvSpPr>
          <p:nvPr/>
        </p:nvSpPr>
        <p:spPr bwMode="auto">
          <a:xfrm>
            <a:off x="3013350" y="5268708"/>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3" name="Line 19"/>
          <p:cNvSpPr>
            <a:spLocks noChangeShapeType="1"/>
          </p:cNvSpPr>
          <p:nvPr/>
        </p:nvSpPr>
        <p:spPr bwMode="auto">
          <a:xfrm>
            <a:off x="3063248" y="5589064"/>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4" name="Line 20"/>
          <p:cNvSpPr>
            <a:spLocks noChangeShapeType="1"/>
          </p:cNvSpPr>
          <p:nvPr/>
        </p:nvSpPr>
        <p:spPr bwMode="auto">
          <a:xfrm>
            <a:off x="2263311" y="5772795"/>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5" name="Line 21"/>
          <p:cNvSpPr>
            <a:spLocks noChangeShapeType="1"/>
          </p:cNvSpPr>
          <p:nvPr/>
        </p:nvSpPr>
        <p:spPr bwMode="auto">
          <a:xfrm>
            <a:off x="3164605" y="4993892"/>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6" name="Line 22"/>
          <p:cNvSpPr>
            <a:spLocks noChangeShapeType="1"/>
          </p:cNvSpPr>
          <p:nvPr/>
        </p:nvSpPr>
        <p:spPr bwMode="auto">
          <a:xfrm>
            <a:off x="2062903" y="5007206"/>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7" name="Rectangle 23"/>
          <p:cNvSpPr>
            <a:spLocks noChangeArrowheads="1"/>
          </p:cNvSpPr>
          <p:nvPr/>
        </p:nvSpPr>
        <p:spPr bwMode="auto">
          <a:xfrm rot="5400000">
            <a:off x="1931544" y="4723905"/>
            <a:ext cx="1447880" cy="1585840"/>
          </a:xfrm>
          <a:prstGeom prst="rect">
            <a:avLst/>
          </a:prstGeom>
          <a:noFill/>
          <a:ln w="38100">
            <a:solidFill>
              <a:schemeClr val="tx1"/>
            </a:solidFill>
            <a:miter lim="800000"/>
            <a:headEnd/>
            <a:tailEnd/>
          </a:ln>
          <a:extLst>
            <a:ext uri="{909E8E84-426E-40dd-AFC4-6F175D3DCCD1}"/>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eaLnBrk="0" fontAlgn="base" hangingPunct="0">
              <a:spcBef>
                <a:spcPct val="0"/>
              </a:spcBef>
              <a:spcAft>
                <a:spcPct val="0"/>
              </a:spcAft>
            </a:pPr>
            <a:endParaRPr lang="en-US" altLang="en-US" sz="1350">
              <a:solidFill>
                <a:srgbClr val="000000"/>
              </a:solidFill>
              <a:latin typeface="Times New Roman" panose="02020603050405020304" pitchFamily="18" charset="0"/>
            </a:endParaRPr>
          </a:p>
        </p:txBody>
      </p:sp>
      <p:sp>
        <p:nvSpPr>
          <p:cNvPr id="158" name="Line 24"/>
          <p:cNvSpPr>
            <a:spLocks noChangeShapeType="1"/>
          </p:cNvSpPr>
          <p:nvPr/>
        </p:nvSpPr>
        <p:spPr bwMode="auto">
          <a:xfrm>
            <a:off x="2063716" y="5405328"/>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59" name="Line 25"/>
          <p:cNvSpPr>
            <a:spLocks noChangeShapeType="1"/>
          </p:cNvSpPr>
          <p:nvPr/>
        </p:nvSpPr>
        <p:spPr bwMode="auto">
          <a:xfrm>
            <a:off x="2063716" y="5818337"/>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0" name="Line 26"/>
          <p:cNvSpPr>
            <a:spLocks noChangeShapeType="1"/>
          </p:cNvSpPr>
          <p:nvPr/>
        </p:nvSpPr>
        <p:spPr bwMode="auto">
          <a:xfrm>
            <a:off x="2813755" y="4948354"/>
            <a:ext cx="0" cy="191585"/>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1" name="Line 27"/>
          <p:cNvSpPr>
            <a:spLocks noChangeShapeType="1"/>
          </p:cNvSpPr>
          <p:nvPr/>
        </p:nvSpPr>
        <p:spPr bwMode="auto">
          <a:xfrm>
            <a:off x="2419351" y="4897314"/>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2" name="Line 28"/>
          <p:cNvSpPr>
            <a:spLocks noChangeShapeType="1"/>
          </p:cNvSpPr>
          <p:nvPr/>
        </p:nvSpPr>
        <p:spPr bwMode="auto">
          <a:xfrm>
            <a:off x="2611971" y="5519965"/>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3" name="Line 29"/>
          <p:cNvSpPr>
            <a:spLocks noChangeShapeType="1"/>
          </p:cNvSpPr>
          <p:nvPr/>
        </p:nvSpPr>
        <p:spPr bwMode="auto">
          <a:xfrm>
            <a:off x="3013350" y="5818337"/>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4" name="Line 30"/>
          <p:cNvSpPr>
            <a:spLocks noChangeShapeType="1"/>
          </p:cNvSpPr>
          <p:nvPr/>
        </p:nvSpPr>
        <p:spPr bwMode="auto">
          <a:xfrm>
            <a:off x="3214504" y="5359789"/>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5" name="Line 18"/>
          <p:cNvSpPr>
            <a:spLocks noChangeShapeType="1"/>
          </p:cNvSpPr>
          <p:nvPr/>
        </p:nvSpPr>
        <p:spPr bwMode="auto">
          <a:xfrm>
            <a:off x="2843383" y="5408470"/>
            <a:ext cx="0" cy="193156"/>
          </a:xfrm>
          <a:prstGeom prst="line">
            <a:avLst/>
          </a:prstGeom>
          <a:noFill/>
          <a:ln w="76200">
            <a:solidFill>
              <a:schemeClr val="accent2"/>
            </a:solidFill>
            <a:round/>
            <a:headEnd/>
            <a:tailEnd/>
          </a:ln>
          <a:extLst>
            <a:ext uri="{909E8E84-426E-40dd-AFC4-6F175D3DCCD1}"/>
          </a:extLst>
        </p:spPr>
        <p:txBody>
          <a:bodyPr/>
          <a:lstStyle/>
          <a:p>
            <a:pPr defTabSz="457200">
              <a:defRPr/>
            </a:pPr>
            <a:endParaRPr lang="en-US" sz="1350">
              <a:solidFill>
                <a:srgbClr val="000000"/>
              </a:solidFill>
              <a:ea typeface="ＭＳ Ｐゴシック" panose="020B0600070205080204" pitchFamily="34" charset="-128"/>
            </a:endParaRPr>
          </a:p>
        </p:txBody>
      </p:sp>
      <p:sp>
        <p:nvSpPr>
          <p:cNvPr id="166" name="Line 89"/>
          <p:cNvSpPr>
            <a:spLocks noChangeShapeType="1"/>
          </p:cNvSpPr>
          <p:nvPr/>
        </p:nvSpPr>
        <p:spPr bwMode="auto">
          <a:xfrm flipV="1">
            <a:off x="3425015" y="2572766"/>
            <a:ext cx="419302" cy="51499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sp>
        <p:nvSpPr>
          <p:cNvPr id="167" name="Line 89"/>
          <p:cNvSpPr>
            <a:spLocks noChangeShapeType="1"/>
          </p:cNvSpPr>
          <p:nvPr/>
        </p:nvSpPr>
        <p:spPr bwMode="auto">
          <a:xfrm flipV="1">
            <a:off x="3479559" y="2818463"/>
            <a:ext cx="439996" cy="1926249"/>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108" name="Group 107"/>
          <p:cNvGrpSpPr/>
          <p:nvPr/>
        </p:nvGrpSpPr>
        <p:grpSpPr>
          <a:xfrm>
            <a:off x="6078197" y="2793644"/>
            <a:ext cx="4954873" cy="3869923"/>
            <a:chOff x="6721333" y="2863994"/>
            <a:chExt cx="4954873" cy="3869923"/>
          </a:xfrm>
        </p:grpSpPr>
        <p:sp>
          <p:nvSpPr>
            <p:cNvPr id="109" name="Rectangle 108"/>
            <p:cNvSpPr/>
            <p:nvPr/>
          </p:nvSpPr>
          <p:spPr bwMode="auto">
            <a:xfrm>
              <a:off x="6721333" y="2922632"/>
              <a:ext cx="4954873" cy="3811285"/>
            </a:xfrm>
            <a:prstGeom prst="rect">
              <a:avLst/>
            </a:prstGeom>
            <a:solidFill>
              <a:srgbClr val="D5FFF5"/>
            </a:solidFill>
            <a:ln w="9525" cap="flat" cmpd="sng" algn="ctr">
              <a:solidFill>
                <a:schemeClr val="accent5">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pPr>
              <a:endParaRPr lang="en-GB" sz="2400" dirty="0">
                <a:solidFill>
                  <a:srgbClr val="000000"/>
                </a:solidFill>
                <a:latin typeface="Helvetica" charset="0"/>
              </a:endParaRPr>
            </a:p>
          </p:txBody>
        </p:sp>
        <p:grpSp>
          <p:nvGrpSpPr>
            <p:cNvPr id="110" name="Group 6"/>
            <p:cNvGrpSpPr>
              <a:grpSpLocks/>
            </p:cNvGrpSpPr>
            <p:nvPr/>
          </p:nvGrpSpPr>
          <p:grpSpPr bwMode="auto">
            <a:xfrm>
              <a:off x="8536424" y="4805928"/>
              <a:ext cx="1860573" cy="1237699"/>
              <a:chOff x="3059832" y="2780928"/>
              <a:chExt cx="2952328" cy="1656184"/>
            </a:xfrm>
          </p:grpSpPr>
          <p:sp>
            <p:nvSpPr>
              <p:cNvPr id="198" name="Rectangle 1"/>
              <p:cNvSpPr>
                <a:spLocks noChangeArrowheads="1"/>
              </p:cNvSpPr>
              <p:nvPr/>
            </p:nvSpPr>
            <p:spPr bwMode="auto">
              <a:xfrm>
                <a:off x="3059832" y="2780928"/>
                <a:ext cx="2952328" cy="1656184"/>
              </a:xfrm>
              <a:prstGeom prst="rect">
                <a:avLst/>
              </a:pr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cxnSp>
            <p:nvCxnSpPr>
              <p:cNvPr id="199" name="Straight Connector 13"/>
              <p:cNvCxnSpPr>
                <a:cxnSpLocks noChangeShapeType="1"/>
              </p:cNvCxnSpPr>
              <p:nvPr/>
            </p:nvCxnSpPr>
            <p:spPr bwMode="auto">
              <a:xfrm>
                <a:off x="5364088" y="414908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0" name="Straight Connector 14"/>
              <p:cNvCxnSpPr>
                <a:cxnSpLocks noChangeShapeType="1"/>
              </p:cNvCxnSpPr>
              <p:nvPr/>
            </p:nvCxnSpPr>
            <p:spPr bwMode="auto">
              <a:xfrm>
                <a:off x="5220072" y="378904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1" name="Straight Connector 15"/>
              <p:cNvCxnSpPr>
                <a:cxnSpLocks noChangeShapeType="1"/>
              </p:cNvCxnSpPr>
              <p:nvPr/>
            </p:nvCxnSpPr>
            <p:spPr bwMode="auto">
              <a:xfrm>
                <a:off x="5292080"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2" name="Straight Connector 16"/>
              <p:cNvCxnSpPr>
                <a:cxnSpLocks noChangeShapeType="1"/>
              </p:cNvCxnSpPr>
              <p:nvPr/>
            </p:nvCxnSpPr>
            <p:spPr bwMode="auto">
              <a:xfrm rot="5400000">
                <a:off x="3563888" y="342900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4" name="Straight Connector 17"/>
              <p:cNvCxnSpPr>
                <a:cxnSpLocks noChangeShapeType="1"/>
              </p:cNvCxnSpPr>
              <p:nvPr/>
            </p:nvCxnSpPr>
            <p:spPr bwMode="auto">
              <a:xfrm>
                <a:off x="4148336"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5" name="Straight Connector 18"/>
              <p:cNvCxnSpPr>
                <a:cxnSpLocks noChangeShapeType="1"/>
              </p:cNvCxnSpPr>
              <p:nvPr/>
            </p:nvCxnSpPr>
            <p:spPr bwMode="auto">
              <a:xfrm>
                <a:off x="4300736" y="393305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6" name="Straight Connector 19"/>
              <p:cNvCxnSpPr>
                <a:cxnSpLocks noChangeShapeType="1"/>
              </p:cNvCxnSpPr>
              <p:nvPr/>
            </p:nvCxnSpPr>
            <p:spPr bwMode="auto">
              <a:xfrm>
                <a:off x="4453136" y="357301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7" name="Straight Connector 20"/>
              <p:cNvCxnSpPr>
                <a:cxnSpLocks noChangeShapeType="1"/>
              </p:cNvCxnSpPr>
              <p:nvPr/>
            </p:nvCxnSpPr>
            <p:spPr bwMode="auto">
              <a:xfrm>
                <a:off x="4644008" y="328498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8" name="Straight Connector 21"/>
              <p:cNvCxnSpPr>
                <a:cxnSpLocks noChangeShapeType="1"/>
              </p:cNvCxnSpPr>
              <p:nvPr/>
            </p:nvCxnSpPr>
            <p:spPr bwMode="auto">
              <a:xfrm>
                <a:off x="4860032"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09" name="Straight Connector 22"/>
              <p:cNvCxnSpPr>
                <a:cxnSpLocks noChangeShapeType="1"/>
              </p:cNvCxnSpPr>
              <p:nvPr/>
            </p:nvCxnSpPr>
            <p:spPr bwMode="auto">
              <a:xfrm>
                <a:off x="4716016" y="378904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0" name="Straight Connector 23"/>
              <p:cNvCxnSpPr>
                <a:cxnSpLocks noChangeShapeType="1"/>
              </p:cNvCxnSpPr>
              <p:nvPr/>
            </p:nvCxnSpPr>
            <p:spPr bwMode="auto">
              <a:xfrm>
                <a:off x="4860032"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1" name="Straight Connector 24"/>
              <p:cNvCxnSpPr>
                <a:cxnSpLocks noChangeShapeType="1"/>
              </p:cNvCxnSpPr>
              <p:nvPr/>
            </p:nvCxnSpPr>
            <p:spPr bwMode="auto">
              <a:xfrm>
                <a:off x="3203848"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2" name="Straight Connector 25"/>
              <p:cNvCxnSpPr>
                <a:cxnSpLocks noChangeShapeType="1"/>
              </p:cNvCxnSpPr>
              <p:nvPr/>
            </p:nvCxnSpPr>
            <p:spPr bwMode="auto">
              <a:xfrm>
                <a:off x="3275856"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3" name="Straight Connector 26"/>
              <p:cNvCxnSpPr>
                <a:cxnSpLocks noChangeShapeType="1"/>
              </p:cNvCxnSpPr>
              <p:nvPr/>
            </p:nvCxnSpPr>
            <p:spPr bwMode="auto">
              <a:xfrm>
                <a:off x="3635896" y="378904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4" name="Straight Connector 27"/>
              <p:cNvCxnSpPr>
                <a:cxnSpLocks noChangeShapeType="1"/>
              </p:cNvCxnSpPr>
              <p:nvPr/>
            </p:nvCxnSpPr>
            <p:spPr bwMode="auto">
              <a:xfrm>
                <a:off x="3203848" y="371703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5" name="Straight Connector 28"/>
              <p:cNvCxnSpPr>
                <a:cxnSpLocks noChangeShapeType="1"/>
              </p:cNvCxnSpPr>
              <p:nvPr/>
            </p:nvCxnSpPr>
            <p:spPr bwMode="auto">
              <a:xfrm>
                <a:off x="5220072" y="3501008"/>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6" name="Straight Connector 29"/>
              <p:cNvCxnSpPr>
                <a:cxnSpLocks noChangeShapeType="1"/>
              </p:cNvCxnSpPr>
              <p:nvPr/>
            </p:nvCxnSpPr>
            <p:spPr bwMode="auto">
              <a:xfrm>
                <a:off x="3635896" y="299695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7" name="Straight Connector 30"/>
              <p:cNvCxnSpPr>
                <a:cxnSpLocks noChangeShapeType="1"/>
              </p:cNvCxnSpPr>
              <p:nvPr/>
            </p:nvCxnSpPr>
            <p:spPr bwMode="auto">
              <a:xfrm>
                <a:off x="3131840" y="335699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8" name="Straight Connector 31"/>
              <p:cNvCxnSpPr>
                <a:cxnSpLocks noChangeShapeType="1"/>
              </p:cNvCxnSpPr>
              <p:nvPr/>
            </p:nvCxnSpPr>
            <p:spPr bwMode="auto">
              <a:xfrm>
                <a:off x="5508104" y="306896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19" name="Straight Connector 32"/>
              <p:cNvCxnSpPr>
                <a:cxnSpLocks noChangeShapeType="1"/>
              </p:cNvCxnSpPr>
              <p:nvPr/>
            </p:nvCxnSpPr>
            <p:spPr bwMode="auto">
              <a:xfrm>
                <a:off x="5580112" y="3861048"/>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0" name="Straight Connector 33"/>
              <p:cNvCxnSpPr>
                <a:cxnSpLocks noChangeShapeType="1"/>
              </p:cNvCxnSpPr>
              <p:nvPr/>
            </p:nvCxnSpPr>
            <p:spPr bwMode="auto">
              <a:xfrm>
                <a:off x="5652120"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1" name="Straight Connector 34"/>
              <p:cNvCxnSpPr>
                <a:cxnSpLocks noChangeShapeType="1"/>
              </p:cNvCxnSpPr>
              <p:nvPr/>
            </p:nvCxnSpPr>
            <p:spPr bwMode="auto">
              <a:xfrm>
                <a:off x="4932040"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2" name="Straight Connector 35"/>
              <p:cNvCxnSpPr>
                <a:cxnSpLocks noChangeShapeType="1"/>
              </p:cNvCxnSpPr>
              <p:nvPr/>
            </p:nvCxnSpPr>
            <p:spPr bwMode="auto">
              <a:xfrm>
                <a:off x="4067944"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3" name="Straight Connector 36"/>
              <p:cNvCxnSpPr>
                <a:cxnSpLocks noChangeShapeType="1"/>
              </p:cNvCxnSpPr>
              <p:nvPr/>
            </p:nvCxnSpPr>
            <p:spPr bwMode="auto">
              <a:xfrm>
                <a:off x="4211960"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4" name="Straight Connector 38"/>
              <p:cNvCxnSpPr>
                <a:cxnSpLocks noChangeShapeType="1"/>
              </p:cNvCxnSpPr>
              <p:nvPr/>
            </p:nvCxnSpPr>
            <p:spPr bwMode="auto">
              <a:xfrm>
                <a:off x="3491880" y="400506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5" name="Straight Connector 39"/>
              <p:cNvCxnSpPr>
                <a:cxnSpLocks noChangeShapeType="1"/>
              </p:cNvCxnSpPr>
              <p:nvPr/>
            </p:nvCxnSpPr>
            <p:spPr bwMode="auto">
              <a:xfrm>
                <a:off x="3851920"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6" name="Straight Connector 40"/>
              <p:cNvCxnSpPr>
                <a:cxnSpLocks noChangeShapeType="1"/>
              </p:cNvCxnSpPr>
              <p:nvPr/>
            </p:nvCxnSpPr>
            <p:spPr bwMode="auto">
              <a:xfrm>
                <a:off x="3923928" y="335699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7" name="Straight Connector 41"/>
              <p:cNvCxnSpPr>
                <a:cxnSpLocks noChangeShapeType="1"/>
              </p:cNvCxnSpPr>
              <p:nvPr/>
            </p:nvCxnSpPr>
            <p:spPr bwMode="auto">
              <a:xfrm>
                <a:off x="5732512" y="285293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8" name="Straight Connector 42"/>
              <p:cNvCxnSpPr>
                <a:cxnSpLocks noChangeShapeType="1"/>
              </p:cNvCxnSpPr>
              <p:nvPr/>
            </p:nvCxnSpPr>
            <p:spPr bwMode="auto">
              <a:xfrm>
                <a:off x="5148064" y="285293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29" name="Straight Connector 43"/>
              <p:cNvCxnSpPr>
                <a:cxnSpLocks noChangeShapeType="1"/>
              </p:cNvCxnSpPr>
              <p:nvPr/>
            </p:nvCxnSpPr>
            <p:spPr bwMode="auto">
              <a:xfrm>
                <a:off x="4283968"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0" name="Straight Connector 44"/>
              <p:cNvCxnSpPr>
                <a:cxnSpLocks noChangeShapeType="1"/>
              </p:cNvCxnSpPr>
              <p:nvPr/>
            </p:nvCxnSpPr>
            <p:spPr bwMode="auto">
              <a:xfrm>
                <a:off x="4508376" y="285293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1" name="Straight Connector 45"/>
              <p:cNvCxnSpPr>
                <a:cxnSpLocks noChangeShapeType="1"/>
              </p:cNvCxnSpPr>
              <p:nvPr/>
            </p:nvCxnSpPr>
            <p:spPr bwMode="auto">
              <a:xfrm>
                <a:off x="3851920"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2" name="Straight Connector 46"/>
              <p:cNvCxnSpPr>
                <a:cxnSpLocks noChangeShapeType="1"/>
              </p:cNvCxnSpPr>
              <p:nvPr/>
            </p:nvCxnSpPr>
            <p:spPr bwMode="auto">
              <a:xfrm>
                <a:off x="3347864"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3" name="Straight Connector 47"/>
              <p:cNvCxnSpPr>
                <a:cxnSpLocks noChangeShapeType="1"/>
              </p:cNvCxnSpPr>
              <p:nvPr/>
            </p:nvCxnSpPr>
            <p:spPr bwMode="auto">
              <a:xfrm>
                <a:off x="4644008"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4" name="Straight Connector 48"/>
              <p:cNvCxnSpPr>
                <a:cxnSpLocks noChangeShapeType="1"/>
              </p:cNvCxnSpPr>
              <p:nvPr/>
            </p:nvCxnSpPr>
            <p:spPr bwMode="auto">
              <a:xfrm>
                <a:off x="4860032"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5" name="Straight Connector 49"/>
              <p:cNvCxnSpPr>
                <a:cxnSpLocks noChangeShapeType="1"/>
              </p:cNvCxnSpPr>
              <p:nvPr/>
            </p:nvCxnSpPr>
            <p:spPr bwMode="auto">
              <a:xfrm>
                <a:off x="5652120" y="335699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6" name="Straight Connector 50"/>
              <p:cNvCxnSpPr>
                <a:cxnSpLocks noChangeShapeType="1"/>
              </p:cNvCxnSpPr>
              <p:nvPr/>
            </p:nvCxnSpPr>
            <p:spPr bwMode="auto">
              <a:xfrm>
                <a:off x="3851920" y="414908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sp>
          <p:nvSpPr>
            <p:cNvPr id="111" name="Rectangle 165"/>
            <p:cNvSpPr>
              <a:spLocks noChangeArrowheads="1"/>
            </p:cNvSpPr>
            <p:nvPr/>
          </p:nvSpPr>
          <p:spPr bwMode="auto">
            <a:xfrm>
              <a:off x="9684053" y="3208985"/>
              <a:ext cx="1861575" cy="1236514"/>
            </a:xfrm>
            <a:prstGeom prst="rect">
              <a:avLst/>
            </a:pr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sp>
          <p:nvSpPr>
            <p:cNvPr id="112" name="TextBox 207"/>
            <p:cNvSpPr txBox="1">
              <a:spLocks noChangeArrowheads="1"/>
            </p:cNvSpPr>
            <p:nvPr/>
          </p:nvSpPr>
          <p:spPr bwMode="auto">
            <a:xfrm>
              <a:off x="9956285" y="2863994"/>
              <a:ext cx="16658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457200" eaLnBrk="1" hangingPunct="1"/>
              <a:r>
                <a:rPr lang="en-US" sz="1600" dirty="0">
                  <a:solidFill>
                    <a:prstClr val="black"/>
                  </a:solidFill>
                </a:rPr>
                <a:t>Right eye image</a:t>
              </a:r>
            </a:p>
          </p:txBody>
        </p:sp>
        <p:sp>
          <p:nvSpPr>
            <p:cNvPr id="113" name="TextBox 208"/>
            <p:cNvSpPr txBox="1">
              <a:spLocks noChangeArrowheads="1"/>
            </p:cNvSpPr>
            <p:nvPr/>
          </p:nvSpPr>
          <p:spPr bwMode="auto">
            <a:xfrm>
              <a:off x="8702141" y="4515952"/>
              <a:ext cx="17684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457200" eaLnBrk="1" hangingPunct="1"/>
              <a:r>
                <a:rPr lang="en-US" sz="1600" dirty="0">
                  <a:solidFill>
                    <a:prstClr val="black"/>
                  </a:solidFill>
                </a:rPr>
                <a:t>Fused perception</a:t>
              </a:r>
            </a:p>
          </p:txBody>
        </p:sp>
        <p:cxnSp>
          <p:nvCxnSpPr>
            <p:cNvPr id="114" name="Straight Arrow Connector 113"/>
            <p:cNvCxnSpPr/>
            <p:nvPr/>
          </p:nvCxnSpPr>
          <p:spPr bwMode="auto">
            <a:xfrm>
              <a:off x="8615657" y="4429237"/>
              <a:ext cx="137080" cy="20708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5" name="Straight Arrow Connector 114"/>
            <p:cNvCxnSpPr/>
            <p:nvPr/>
          </p:nvCxnSpPr>
          <p:spPr bwMode="auto">
            <a:xfrm flipH="1">
              <a:off x="10311519" y="4451936"/>
              <a:ext cx="156574" cy="21209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16" name="Rectangle 1"/>
            <p:cNvSpPr>
              <a:spLocks noChangeArrowheads="1"/>
            </p:cNvSpPr>
            <p:nvPr/>
          </p:nvSpPr>
          <p:spPr bwMode="auto">
            <a:xfrm>
              <a:off x="7356547" y="3207799"/>
              <a:ext cx="1860573" cy="1237699"/>
            </a:xfrm>
            <a:prstGeom prst="rect">
              <a:avLst/>
            </a:pr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cxnSp>
          <p:nvCxnSpPr>
            <p:cNvPr id="117" name="Straight Connector 13"/>
            <p:cNvCxnSpPr>
              <a:cxnSpLocks noChangeShapeType="1"/>
            </p:cNvCxnSpPr>
            <p:nvPr/>
          </p:nvCxnSpPr>
          <p:spPr bwMode="auto">
            <a:xfrm>
              <a:off x="8808703" y="4230246"/>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18" name="Straight Connector 14"/>
            <p:cNvCxnSpPr>
              <a:cxnSpLocks noChangeShapeType="1"/>
            </p:cNvCxnSpPr>
            <p:nvPr/>
          </p:nvCxnSpPr>
          <p:spPr bwMode="auto">
            <a:xfrm>
              <a:off x="8717944" y="3961182"/>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19" name="Straight Connector 16"/>
            <p:cNvCxnSpPr>
              <a:cxnSpLocks noChangeShapeType="1"/>
            </p:cNvCxnSpPr>
            <p:nvPr/>
          </p:nvCxnSpPr>
          <p:spPr bwMode="auto">
            <a:xfrm rot="5400000">
              <a:off x="7661556" y="3704767"/>
              <a:ext cx="161439" cy="136140"/>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20" name="Straight Connector 18"/>
            <p:cNvCxnSpPr>
              <a:cxnSpLocks noChangeShapeType="1"/>
            </p:cNvCxnSpPr>
            <p:nvPr/>
          </p:nvCxnSpPr>
          <p:spPr bwMode="auto">
            <a:xfrm>
              <a:off x="8138573" y="406880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21" name="Straight Connector 19"/>
            <p:cNvCxnSpPr>
              <a:cxnSpLocks noChangeShapeType="1"/>
            </p:cNvCxnSpPr>
            <p:nvPr/>
          </p:nvCxnSpPr>
          <p:spPr bwMode="auto">
            <a:xfrm>
              <a:off x="8234616" y="3799743"/>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22" name="Straight Connector 20"/>
            <p:cNvCxnSpPr>
              <a:cxnSpLocks noChangeShapeType="1"/>
            </p:cNvCxnSpPr>
            <p:nvPr/>
          </p:nvCxnSpPr>
          <p:spPr bwMode="auto">
            <a:xfrm>
              <a:off x="8354904" y="3584490"/>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28" name="Straight Connector 22"/>
            <p:cNvCxnSpPr>
              <a:cxnSpLocks noChangeShapeType="1"/>
            </p:cNvCxnSpPr>
            <p:nvPr/>
          </p:nvCxnSpPr>
          <p:spPr bwMode="auto">
            <a:xfrm>
              <a:off x="8400284" y="3961182"/>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29" name="Straight Connector 23"/>
            <p:cNvCxnSpPr>
              <a:cxnSpLocks noChangeShapeType="1"/>
            </p:cNvCxnSpPr>
            <p:nvPr/>
          </p:nvCxnSpPr>
          <p:spPr bwMode="auto">
            <a:xfrm>
              <a:off x="8491044" y="353067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30" name="Straight Connector 24"/>
            <p:cNvCxnSpPr>
              <a:cxnSpLocks noChangeShapeType="1"/>
            </p:cNvCxnSpPr>
            <p:nvPr/>
          </p:nvCxnSpPr>
          <p:spPr bwMode="auto">
            <a:xfrm>
              <a:off x="7447308"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68" name="Straight Connector 26"/>
            <p:cNvCxnSpPr>
              <a:cxnSpLocks noChangeShapeType="1"/>
            </p:cNvCxnSpPr>
            <p:nvPr/>
          </p:nvCxnSpPr>
          <p:spPr bwMode="auto">
            <a:xfrm>
              <a:off x="7719587" y="3961182"/>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69" name="Straight Connector 27"/>
            <p:cNvCxnSpPr>
              <a:cxnSpLocks noChangeShapeType="1"/>
            </p:cNvCxnSpPr>
            <p:nvPr/>
          </p:nvCxnSpPr>
          <p:spPr bwMode="auto">
            <a:xfrm>
              <a:off x="7447308" y="3907368"/>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0" name="Straight Connector 28"/>
            <p:cNvCxnSpPr>
              <a:cxnSpLocks noChangeShapeType="1"/>
            </p:cNvCxnSpPr>
            <p:nvPr/>
          </p:nvCxnSpPr>
          <p:spPr bwMode="auto">
            <a:xfrm>
              <a:off x="8717944" y="3745929"/>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1" name="Straight Connector 30"/>
            <p:cNvCxnSpPr>
              <a:cxnSpLocks noChangeShapeType="1"/>
            </p:cNvCxnSpPr>
            <p:nvPr/>
          </p:nvCxnSpPr>
          <p:spPr bwMode="auto">
            <a:xfrm>
              <a:off x="7401928" y="363830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2" name="Straight Connector 32"/>
            <p:cNvCxnSpPr>
              <a:cxnSpLocks noChangeShapeType="1"/>
            </p:cNvCxnSpPr>
            <p:nvPr/>
          </p:nvCxnSpPr>
          <p:spPr bwMode="auto">
            <a:xfrm>
              <a:off x="8944843" y="401499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3" name="Straight Connector 33"/>
            <p:cNvCxnSpPr>
              <a:cxnSpLocks noChangeShapeType="1"/>
            </p:cNvCxnSpPr>
            <p:nvPr/>
          </p:nvCxnSpPr>
          <p:spPr bwMode="auto">
            <a:xfrm>
              <a:off x="8990222"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4" name="Straight Connector 34"/>
            <p:cNvCxnSpPr>
              <a:cxnSpLocks noChangeShapeType="1"/>
            </p:cNvCxnSpPr>
            <p:nvPr/>
          </p:nvCxnSpPr>
          <p:spPr bwMode="auto">
            <a:xfrm>
              <a:off x="8536424"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5" name="Straight Connector 35"/>
            <p:cNvCxnSpPr>
              <a:cxnSpLocks noChangeShapeType="1"/>
            </p:cNvCxnSpPr>
            <p:nvPr/>
          </p:nvCxnSpPr>
          <p:spPr bwMode="auto">
            <a:xfrm>
              <a:off x="7991865"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6" name="Straight Connector 36"/>
            <p:cNvCxnSpPr>
              <a:cxnSpLocks noChangeShapeType="1"/>
            </p:cNvCxnSpPr>
            <p:nvPr/>
          </p:nvCxnSpPr>
          <p:spPr bwMode="auto">
            <a:xfrm>
              <a:off x="8082625"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7" name="Straight Connector 38"/>
            <p:cNvCxnSpPr>
              <a:cxnSpLocks noChangeShapeType="1"/>
            </p:cNvCxnSpPr>
            <p:nvPr/>
          </p:nvCxnSpPr>
          <p:spPr bwMode="auto">
            <a:xfrm>
              <a:off x="7628827" y="4122621"/>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8" name="Straight Connector 39"/>
            <p:cNvCxnSpPr>
              <a:cxnSpLocks noChangeShapeType="1"/>
            </p:cNvCxnSpPr>
            <p:nvPr/>
          </p:nvCxnSpPr>
          <p:spPr bwMode="auto">
            <a:xfrm>
              <a:off x="7855726"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79" name="Straight Connector 40"/>
            <p:cNvCxnSpPr>
              <a:cxnSpLocks noChangeShapeType="1"/>
            </p:cNvCxnSpPr>
            <p:nvPr/>
          </p:nvCxnSpPr>
          <p:spPr bwMode="auto">
            <a:xfrm>
              <a:off x="7901106" y="363830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80" name="Straight Connector 43"/>
            <p:cNvCxnSpPr>
              <a:cxnSpLocks noChangeShapeType="1"/>
            </p:cNvCxnSpPr>
            <p:nvPr/>
          </p:nvCxnSpPr>
          <p:spPr bwMode="auto">
            <a:xfrm>
              <a:off x="8128005" y="353067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81" name="Straight Connector 46"/>
            <p:cNvCxnSpPr>
              <a:cxnSpLocks noChangeShapeType="1"/>
            </p:cNvCxnSpPr>
            <p:nvPr/>
          </p:nvCxnSpPr>
          <p:spPr bwMode="auto">
            <a:xfrm>
              <a:off x="7538067" y="353067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82" name="Straight Connector 47"/>
            <p:cNvCxnSpPr>
              <a:cxnSpLocks noChangeShapeType="1"/>
            </p:cNvCxnSpPr>
            <p:nvPr/>
          </p:nvCxnSpPr>
          <p:spPr bwMode="auto">
            <a:xfrm>
              <a:off x="8354904"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83" name="Straight Connector 48"/>
            <p:cNvCxnSpPr>
              <a:cxnSpLocks noChangeShapeType="1"/>
            </p:cNvCxnSpPr>
            <p:nvPr/>
          </p:nvCxnSpPr>
          <p:spPr bwMode="auto">
            <a:xfrm>
              <a:off x="8491044"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84" name="Straight Connector 49"/>
            <p:cNvCxnSpPr>
              <a:cxnSpLocks noChangeShapeType="1"/>
            </p:cNvCxnSpPr>
            <p:nvPr/>
          </p:nvCxnSpPr>
          <p:spPr bwMode="auto">
            <a:xfrm>
              <a:off x="8990222" y="363830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85" name="Straight Connector 50"/>
            <p:cNvCxnSpPr>
              <a:cxnSpLocks noChangeShapeType="1"/>
            </p:cNvCxnSpPr>
            <p:nvPr/>
          </p:nvCxnSpPr>
          <p:spPr bwMode="auto">
            <a:xfrm>
              <a:off x="7855726" y="4230246"/>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nvGrpSpPr>
            <p:cNvPr id="186" name="Group 185"/>
            <p:cNvGrpSpPr/>
            <p:nvPr/>
          </p:nvGrpSpPr>
          <p:grpSpPr>
            <a:xfrm>
              <a:off x="7492432" y="3249767"/>
              <a:ext cx="1684337" cy="322878"/>
              <a:chOff x="8240897" y="4879923"/>
              <a:chExt cx="1684337" cy="322878"/>
            </a:xfrm>
          </p:grpSpPr>
          <p:cxnSp>
            <p:nvCxnSpPr>
              <p:cNvPr id="188" name="Straight Connector 31"/>
              <p:cNvCxnSpPr>
                <a:cxnSpLocks noChangeShapeType="1"/>
              </p:cNvCxnSpPr>
              <p:nvPr/>
            </p:nvCxnSpPr>
            <p:spPr bwMode="auto">
              <a:xfrm>
                <a:off x="9647672" y="5041362"/>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nvGrpSpPr>
              <p:cNvPr id="189" name="Group 188"/>
              <p:cNvGrpSpPr/>
              <p:nvPr/>
            </p:nvGrpSpPr>
            <p:grpSpPr>
              <a:xfrm>
                <a:off x="8240897" y="4879923"/>
                <a:ext cx="1684337" cy="269065"/>
                <a:chOff x="8240897" y="4879923"/>
                <a:chExt cx="1684337" cy="269065"/>
              </a:xfrm>
            </p:grpSpPr>
            <p:cxnSp>
              <p:nvCxnSpPr>
                <p:cNvPr id="190" name="Straight Connector 17"/>
                <p:cNvCxnSpPr>
                  <a:cxnSpLocks noChangeShapeType="1"/>
                </p:cNvCxnSpPr>
                <p:nvPr/>
              </p:nvCxnSpPr>
              <p:spPr bwMode="auto">
                <a:xfrm>
                  <a:off x="8790739"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91" name="Straight Connector 21"/>
                <p:cNvCxnSpPr>
                  <a:cxnSpLocks noChangeShapeType="1"/>
                </p:cNvCxnSpPr>
                <p:nvPr/>
              </p:nvCxnSpPr>
              <p:spPr bwMode="auto">
                <a:xfrm>
                  <a:off x="9239254"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92" name="Straight Connector 25"/>
                <p:cNvCxnSpPr>
                  <a:cxnSpLocks noChangeShapeType="1"/>
                </p:cNvCxnSpPr>
                <p:nvPr/>
              </p:nvCxnSpPr>
              <p:spPr bwMode="auto">
                <a:xfrm>
                  <a:off x="8240897"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93" name="Straight Connector 29"/>
                <p:cNvCxnSpPr>
                  <a:cxnSpLocks noChangeShapeType="1"/>
                </p:cNvCxnSpPr>
                <p:nvPr/>
              </p:nvCxnSpPr>
              <p:spPr bwMode="auto">
                <a:xfrm>
                  <a:off x="8467797" y="4987549"/>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94" name="Straight Connector 41"/>
                <p:cNvCxnSpPr>
                  <a:cxnSpLocks noChangeShapeType="1"/>
                </p:cNvCxnSpPr>
                <p:nvPr/>
              </p:nvCxnSpPr>
              <p:spPr bwMode="auto">
                <a:xfrm>
                  <a:off x="9789095" y="4879923"/>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95" name="Straight Connector 42"/>
                <p:cNvCxnSpPr>
                  <a:cxnSpLocks noChangeShapeType="1"/>
                </p:cNvCxnSpPr>
                <p:nvPr/>
              </p:nvCxnSpPr>
              <p:spPr bwMode="auto">
                <a:xfrm>
                  <a:off x="9420773" y="4879923"/>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96" name="Straight Connector 44"/>
                <p:cNvCxnSpPr>
                  <a:cxnSpLocks noChangeShapeType="1"/>
                </p:cNvCxnSpPr>
                <p:nvPr/>
              </p:nvCxnSpPr>
              <p:spPr bwMode="auto">
                <a:xfrm>
                  <a:off x="9017638" y="4879923"/>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197" name="Straight Connector 45"/>
                <p:cNvCxnSpPr>
                  <a:cxnSpLocks noChangeShapeType="1"/>
                </p:cNvCxnSpPr>
                <p:nvPr/>
              </p:nvCxnSpPr>
              <p:spPr bwMode="auto">
                <a:xfrm>
                  <a:off x="8603936"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grpSp>
        <p:sp>
          <p:nvSpPr>
            <p:cNvPr id="187" name="TextBox 207"/>
            <p:cNvSpPr txBox="1">
              <a:spLocks noChangeArrowheads="1"/>
            </p:cNvSpPr>
            <p:nvPr/>
          </p:nvSpPr>
          <p:spPr bwMode="auto">
            <a:xfrm>
              <a:off x="7606137" y="2901277"/>
              <a:ext cx="15311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457200" eaLnBrk="1" hangingPunct="1"/>
              <a:r>
                <a:rPr lang="en-US" sz="1600" dirty="0">
                  <a:solidFill>
                    <a:prstClr val="black"/>
                  </a:solidFill>
                </a:rPr>
                <a:t>Left eye image</a:t>
              </a:r>
            </a:p>
          </p:txBody>
        </p:sp>
      </p:grpSp>
      <p:cxnSp>
        <p:nvCxnSpPr>
          <p:cNvPr id="237" name="Straight Connector 15"/>
          <p:cNvCxnSpPr>
            <a:cxnSpLocks noChangeShapeType="1"/>
          </p:cNvCxnSpPr>
          <p:nvPr/>
        </p:nvCxnSpPr>
        <p:spPr bwMode="auto">
          <a:xfrm>
            <a:off x="8147083" y="3469551"/>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nvGrpSpPr>
          <p:cNvPr id="238" name="Group 237"/>
          <p:cNvGrpSpPr/>
          <p:nvPr/>
        </p:nvGrpSpPr>
        <p:grpSpPr>
          <a:xfrm>
            <a:off x="8047528" y="5180812"/>
            <a:ext cx="1316113" cy="1291048"/>
            <a:chOff x="4414276" y="3560776"/>
            <a:chExt cx="2087563" cy="1728787"/>
          </a:xfrm>
        </p:grpSpPr>
        <p:grpSp>
          <p:nvGrpSpPr>
            <p:cNvPr id="239" name="Group 4"/>
            <p:cNvGrpSpPr>
              <a:grpSpLocks/>
            </p:cNvGrpSpPr>
            <p:nvPr/>
          </p:nvGrpSpPr>
          <p:grpSpPr bwMode="auto">
            <a:xfrm>
              <a:off x="4414276" y="4856176"/>
              <a:ext cx="936625" cy="433387"/>
              <a:chOff x="2627784" y="5517232"/>
              <a:chExt cx="936104" cy="432048"/>
            </a:xfrm>
          </p:grpSpPr>
          <p:sp>
            <p:nvSpPr>
              <p:cNvPr id="244" name="Oval 1"/>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sp>
            <p:nvSpPr>
              <p:cNvPr id="245" name="Oval 3"/>
              <p:cNvSpPr>
                <a:spLocks noChangeArrowheads="1"/>
              </p:cNvSpPr>
              <p:nvPr/>
            </p:nvSpPr>
            <p:spPr bwMode="auto">
              <a:xfrm>
                <a:off x="3131840" y="5589240"/>
                <a:ext cx="288032" cy="288032"/>
              </a:xfrm>
              <a:prstGeom prst="ellipse">
                <a:avLst/>
              </a:prstGeom>
              <a:solidFill>
                <a:schemeClr val="tx1"/>
              </a:solidFill>
              <a:ln w="9525">
                <a:solidFill>
                  <a:schemeClr val="tx1"/>
                </a:solidFill>
                <a:round/>
                <a:headEnd/>
                <a:tailEnd/>
              </a:ln>
            </p:spPr>
            <p:txBody>
              <a:bodyPr/>
              <a:lstStyle/>
              <a:p>
                <a:pPr defTabSz="457200" eaLnBrk="0" hangingPunct="0"/>
                <a:endParaRPr lang="en-US">
                  <a:solidFill>
                    <a:prstClr val="black"/>
                  </a:solidFill>
                </a:endParaRPr>
              </a:p>
            </p:txBody>
          </p:sp>
        </p:grpSp>
        <p:grpSp>
          <p:nvGrpSpPr>
            <p:cNvPr id="240" name="Group 97"/>
            <p:cNvGrpSpPr>
              <a:grpSpLocks/>
            </p:cNvGrpSpPr>
            <p:nvPr/>
          </p:nvGrpSpPr>
          <p:grpSpPr bwMode="auto">
            <a:xfrm>
              <a:off x="5566801" y="4856176"/>
              <a:ext cx="935038" cy="433387"/>
              <a:chOff x="2627784" y="5517232"/>
              <a:chExt cx="936104" cy="432048"/>
            </a:xfrm>
          </p:grpSpPr>
          <p:sp>
            <p:nvSpPr>
              <p:cNvPr id="242" name="Oval 98"/>
              <p:cNvSpPr>
                <a:spLocks noChangeArrowheads="1"/>
              </p:cNvSpPr>
              <p:nvPr/>
            </p:nvSpPr>
            <p:spPr bwMode="auto">
              <a:xfrm>
                <a:off x="2627784" y="5517232"/>
                <a:ext cx="936104" cy="43204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sp>
            <p:nvSpPr>
              <p:cNvPr id="243" name="Oval 99"/>
              <p:cNvSpPr>
                <a:spLocks noChangeArrowheads="1"/>
              </p:cNvSpPr>
              <p:nvPr/>
            </p:nvSpPr>
            <p:spPr bwMode="auto">
              <a:xfrm>
                <a:off x="3131840" y="5589240"/>
                <a:ext cx="288032" cy="288032"/>
              </a:xfrm>
              <a:prstGeom prst="ellipse">
                <a:avLst/>
              </a:prstGeom>
              <a:solidFill>
                <a:schemeClr val="tx1"/>
              </a:solidFill>
              <a:ln w="9525">
                <a:solidFill>
                  <a:schemeClr val="tx1"/>
                </a:solidFill>
                <a:round/>
                <a:headEnd/>
                <a:tailEnd/>
              </a:ln>
            </p:spPr>
            <p:txBody>
              <a:bodyPr/>
              <a:lstStyle/>
              <a:p>
                <a:pPr defTabSz="457200" eaLnBrk="0" hangingPunct="0"/>
                <a:endParaRPr lang="en-US">
                  <a:solidFill>
                    <a:prstClr val="black"/>
                  </a:solidFill>
                </a:endParaRPr>
              </a:p>
            </p:txBody>
          </p:sp>
        </p:grpSp>
        <p:cxnSp>
          <p:nvCxnSpPr>
            <p:cNvPr id="241" name="Straight Arrow Connector 240"/>
            <p:cNvCxnSpPr/>
            <p:nvPr/>
          </p:nvCxnSpPr>
          <p:spPr bwMode="auto">
            <a:xfrm flipV="1">
              <a:off x="5638239" y="3560776"/>
              <a:ext cx="792162" cy="1223962"/>
            </a:xfrm>
            <a:prstGeom prst="straightConnector1">
              <a:avLst/>
            </a:prstGeom>
            <a:ln w="7620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sp>
        <p:nvSpPr>
          <p:cNvPr id="246" name="Line 55"/>
          <p:cNvSpPr>
            <a:spLocks noChangeShapeType="1"/>
          </p:cNvSpPr>
          <p:nvPr/>
        </p:nvSpPr>
        <p:spPr bwMode="auto">
          <a:xfrm flipH="1">
            <a:off x="8347086" y="5180639"/>
            <a:ext cx="992471" cy="153861"/>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457200" fontAlgn="base">
              <a:spcBef>
                <a:spcPct val="0"/>
              </a:spcBef>
              <a:spcAft>
                <a:spcPct val="0"/>
              </a:spcAft>
            </a:pPr>
            <a:endParaRPr lang="en-US" sz="2400">
              <a:solidFill>
                <a:srgbClr val="000000"/>
              </a:solidFill>
              <a:latin typeface="Helvetica" charset="0"/>
              <a:ea typeface="ＭＳ Ｐゴシック" charset="0"/>
              <a:cs typeface="ＭＳ Ｐゴシック" charset="0"/>
            </a:endParaRPr>
          </a:p>
        </p:txBody>
      </p:sp>
      <p:grpSp>
        <p:nvGrpSpPr>
          <p:cNvPr id="247" name="Group 246"/>
          <p:cNvGrpSpPr/>
          <p:nvPr/>
        </p:nvGrpSpPr>
        <p:grpSpPr>
          <a:xfrm>
            <a:off x="3702579" y="3685947"/>
            <a:ext cx="2219383" cy="1708160"/>
            <a:chOff x="2905857" y="3685391"/>
            <a:chExt cx="2959177" cy="2277547"/>
          </a:xfrm>
        </p:grpSpPr>
        <p:sp>
          <p:nvSpPr>
            <p:cNvPr id="248" name="Line 55"/>
            <p:cNvSpPr>
              <a:spLocks noChangeShapeType="1"/>
            </p:cNvSpPr>
            <p:nvPr/>
          </p:nvSpPr>
          <p:spPr bwMode="auto">
            <a:xfrm>
              <a:off x="2905857" y="4419554"/>
              <a:ext cx="2959177" cy="6932"/>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a:solidFill>
                  <a:srgbClr val="000000"/>
                </a:solidFill>
                <a:latin typeface="Helvetica" charset="0"/>
                <a:ea typeface="ＭＳ Ｐゴシック" charset="0"/>
                <a:cs typeface="ＭＳ Ｐゴシック" charset="0"/>
              </a:endParaRPr>
            </a:p>
          </p:txBody>
        </p:sp>
        <p:sp>
          <p:nvSpPr>
            <p:cNvPr id="249" name="TextBox 248"/>
            <p:cNvSpPr txBox="1"/>
            <p:nvPr/>
          </p:nvSpPr>
          <p:spPr>
            <a:xfrm>
              <a:off x="3215525" y="3685391"/>
              <a:ext cx="2138901" cy="2277547"/>
            </a:xfrm>
            <a:prstGeom prst="rect">
              <a:avLst/>
            </a:prstGeom>
            <a:solidFill>
              <a:srgbClr val="FFFF00"/>
            </a:solidFill>
          </p:spPr>
          <p:txBody>
            <a:bodyPr wrap="square" rtlCol="0">
              <a:spAutoFit/>
            </a:bodyPr>
            <a:lstStyle/>
            <a:p>
              <a:pPr defTabSz="685800"/>
              <a:r>
                <a:rPr lang="en-GB" sz="1500" dirty="0">
                  <a:solidFill>
                    <a:srgbClr val="000000"/>
                  </a:solidFill>
                  <a:latin typeface="Arial Rounded MT Bold" panose="020F0704030504030204" pitchFamily="34" charset="0"/>
                </a:rPr>
                <a:t>A surprising prediction: </a:t>
              </a:r>
            </a:p>
            <a:p>
              <a:pPr defTabSz="685800"/>
              <a:r>
                <a:rPr lang="en-GB" sz="1500" dirty="0">
                  <a:solidFill>
                    <a:srgbClr val="FF0000"/>
                  </a:solidFill>
                  <a:latin typeface="Arial Rounded MT Bold" panose="020F0704030504030204" pitchFamily="34" charset="0"/>
                </a:rPr>
                <a:t>an invisible feature attract attention!</a:t>
              </a:r>
            </a:p>
            <a:p>
              <a:pPr defTabSz="685800"/>
              <a:r>
                <a:rPr lang="en-GB" sz="1500" dirty="0">
                  <a:solidFill>
                    <a:srgbClr val="000000"/>
                  </a:solidFill>
                  <a:latin typeface="Arial Rounded MT Bold" panose="020F0704030504030204" pitchFamily="34" charset="0"/>
                </a:rPr>
                <a:t>(</a:t>
              </a:r>
              <a:r>
                <a:rPr lang="en-GB" sz="1500" dirty="0" err="1">
                  <a:solidFill>
                    <a:srgbClr val="000000"/>
                  </a:solidFill>
                  <a:latin typeface="Arial Rounded MT Bold" panose="020F0704030504030204" pitchFamily="34" charset="0"/>
                </a:rPr>
                <a:t>Zhaoping</a:t>
              </a:r>
              <a:r>
                <a:rPr lang="en-GB" sz="1500" dirty="0">
                  <a:solidFill>
                    <a:srgbClr val="000000"/>
                  </a:solidFill>
                  <a:latin typeface="Arial Rounded MT Bold" panose="020F0704030504030204" pitchFamily="34" charset="0"/>
                </a:rPr>
                <a:t> 2008, 2012)</a:t>
              </a:r>
            </a:p>
          </p:txBody>
        </p:sp>
      </p:grpSp>
      <p:sp>
        <p:nvSpPr>
          <p:cNvPr id="250" name="TextBox 249"/>
          <p:cNvSpPr txBox="1"/>
          <p:nvPr/>
        </p:nvSpPr>
        <p:spPr>
          <a:xfrm>
            <a:off x="4087583" y="5545583"/>
            <a:ext cx="2885667" cy="369332"/>
          </a:xfrm>
          <a:prstGeom prst="rect">
            <a:avLst/>
          </a:prstGeom>
          <a:solidFill>
            <a:schemeClr val="bg1"/>
          </a:solidFill>
        </p:spPr>
        <p:txBody>
          <a:bodyPr wrap="square" rtlCol="0">
            <a:spAutoFit/>
          </a:bodyPr>
          <a:lstStyle/>
          <a:p>
            <a:pPr defTabSz="457200"/>
            <a:r>
              <a:rPr lang="en-GB" b="1" dirty="0">
                <a:solidFill>
                  <a:srgbClr val="FF0000"/>
                </a:solidFill>
                <a:latin typeface="Arial" panose="020B0604020202020204" pitchFamily="34" charset="0"/>
                <a:cs typeface="Arial" panose="020B0604020202020204" pitchFamily="34" charset="0"/>
              </a:rPr>
              <a:t>Looking without seeing!</a:t>
            </a:r>
          </a:p>
        </p:txBody>
      </p:sp>
      <p:sp>
        <p:nvSpPr>
          <p:cNvPr id="3" name="TextBox 2"/>
          <p:cNvSpPr txBox="1"/>
          <p:nvPr/>
        </p:nvSpPr>
        <p:spPr>
          <a:xfrm>
            <a:off x="4383838" y="6096901"/>
            <a:ext cx="2654742" cy="646331"/>
          </a:xfrm>
          <a:prstGeom prst="rect">
            <a:avLst/>
          </a:prstGeom>
          <a:noFill/>
        </p:spPr>
        <p:txBody>
          <a:bodyPr wrap="square" rtlCol="0">
            <a:spAutoFit/>
          </a:bodyPr>
          <a:lstStyle/>
          <a:p>
            <a:r>
              <a:rPr lang="en-GB" dirty="0">
                <a:solidFill>
                  <a:srgbClr val="000000"/>
                </a:solidFill>
                <a:latin typeface="Arial" panose="020B0604020202020204" pitchFamily="34" charset="0"/>
                <a:cs typeface="Arial" panose="020B0604020202020204" pitchFamily="34" charset="0"/>
              </a:rPr>
              <a:t>Replicated  by multiple research groups since!</a:t>
            </a:r>
          </a:p>
        </p:txBody>
      </p:sp>
      <p:sp>
        <p:nvSpPr>
          <p:cNvPr id="4" name="TextBox 3"/>
          <p:cNvSpPr txBox="1"/>
          <p:nvPr/>
        </p:nvSpPr>
        <p:spPr>
          <a:xfrm>
            <a:off x="9534937" y="5978512"/>
            <a:ext cx="1520315" cy="646331"/>
          </a:xfrm>
          <a:prstGeom prst="rect">
            <a:avLst/>
          </a:prstGeom>
          <a:solidFill>
            <a:srgbClr val="FFFF00"/>
          </a:solid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A fingerprint of V1</a:t>
            </a:r>
          </a:p>
        </p:txBody>
      </p:sp>
      <p:grpSp>
        <p:nvGrpSpPr>
          <p:cNvPr id="11" name="Group 10"/>
          <p:cNvGrpSpPr/>
          <p:nvPr/>
        </p:nvGrpSpPr>
        <p:grpSpPr>
          <a:xfrm>
            <a:off x="9508785" y="3828464"/>
            <a:ext cx="2337526" cy="1525963"/>
            <a:chOff x="7238716" y="3910337"/>
            <a:chExt cx="2337526" cy="1525963"/>
          </a:xfrm>
        </p:grpSpPr>
        <p:sp>
          <p:nvSpPr>
            <p:cNvPr id="5" name="TextBox 4"/>
            <p:cNvSpPr txBox="1"/>
            <p:nvPr/>
          </p:nvSpPr>
          <p:spPr>
            <a:xfrm>
              <a:off x="7726293" y="4697636"/>
              <a:ext cx="1849949" cy="738664"/>
            </a:xfrm>
            <a:prstGeom prst="rect">
              <a:avLst/>
            </a:prstGeom>
            <a:solidFill>
              <a:srgbClr val="FFFF00"/>
            </a:solidFill>
          </p:spPr>
          <p:txBody>
            <a:bodyPr wrap="square" rtlCol="0">
              <a:spAutoFit/>
            </a:bodyPr>
            <a:lstStyle/>
            <a:p>
              <a:r>
                <a:rPr lang="en-GB" sz="1400" dirty="0">
                  <a:solidFill>
                    <a:srgbClr val="000000"/>
                  </a:solidFill>
                  <a:latin typeface="Arial" panose="020B0604020202020204" pitchFamily="34" charset="0"/>
                  <a:cs typeface="Arial" panose="020B0604020202020204" pitchFamily="34" charset="0"/>
                </a:rPr>
                <a:t>Escapes </a:t>
              </a:r>
            </a:p>
            <a:p>
              <a:r>
                <a:rPr lang="en-GB" sz="1400" b="1" dirty="0" err="1">
                  <a:solidFill>
                    <a:srgbClr val="FF0000"/>
                  </a:solidFill>
                  <a:latin typeface="Arial" panose="020B0604020202020204" pitchFamily="34" charset="0"/>
                  <a:cs typeface="Arial" panose="020B0604020202020204" pitchFamily="34" charset="0"/>
                </a:rPr>
                <a:t>iso</a:t>
              </a:r>
              <a:r>
                <a:rPr lang="en-GB" sz="1400" b="1" dirty="0">
                  <a:solidFill>
                    <a:srgbClr val="FF0000"/>
                  </a:solidFill>
                  <a:latin typeface="Arial" panose="020B0604020202020204" pitchFamily="34" charset="0"/>
                  <a:cs typeface="Arial" panose="020B0604020202020204" pitchFamily="34" charset="0"/>
                </a:rPr>
                <a:t>-eye-of-origin </a:t>
              </a:r>
            </a:p>
            <a:p>
              <a:r>
                <a:rPr lang="en-GB" sz="1400" b="1" dirty="0">
                  <a:solidFill>
                    <a:srgbClr val="FF0000"/>
                  </a:solidFill>
                  <a:latin typeface="Arial" panose="020B0604020202020204" pitchFamily="34" charset="0"/>
                  <a:cs typeface="Arial" panose="020B0604020202020204" pitchFamily="34" charset="0"/>
                </a:rPr>
                <a:t>suppression</a:t>
              </a:r>
            </a:p>
          </p:txBody>
        </p:sp>
        <p:cxnSp>
          <p:nvCxnSpPr>
            <p:cNvPr id="203" name="Straight Arrow Connector 202"/>
            <p:cNvCxnSpPr/>
            <p:nvPr/>
          </p:nvCxnSpPr>
          <p:spPr bwMode="auto">
            <a:xfrm flipH="1" flipV="1">
              <a:off x="8141204" y="3910337"/>
              <a:ext cx="73389" cy="832135"/>
            </a:xfrm>
            <a:prstGeom prst="straightConnector1">
              <a:avLst/>
            </a:prstGeom>
            <a:ln w="28575"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cxnSp>
          <p:nvCxnSpPr>
            <p:cNvPr id="251" name="Straight Arrow Connector 250"/>
            <p:cNvCxnSpPr/>
            <p:nvPr/>
          </p:nvCxnSpPr>
          <p:spPr bwMode="auto">
            <a:xfrm flipH="1">
              <a:off x="7238716" y="4919842"/>
              <a:ext cx="552132" cy="289389"/>
            </a:xfrm>
            <a:prstGeom prst="straightConnector1">
              <a:avLst/>
            </a:prstGeom>
            <a:ln w="3810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grpSp>
        <p:nvGrpSpPr>
          <p:cNvPr id="252" name="Group 251"/>
          <p:cNvGrpSpPr/>
          <p:nvPr/>
        </p:nvGrpSpPr>
        <p:grpSpPr>
          <a:xfrm>
            <a:off x="5843451" y="3779288"/>
            <a:ext cx="2368795" cy="1519648"/>
            <a:chOff x="6883744" y="3910338"/>
            <a:chExt cx="2368795" cy="1519648"/>
          </a:xfrm>
        </p:grpSpPr>
        <p:sp>
          <p:nvSpPr>
            <p:cNvPr id="253" name="TextBox 252"/>
            <p:cNvSpPr txBox="1"/>
            <p:nvPr/>
          </p:nvSpPr>
          <p:spPr>
            <a:xfrm>
              <a:off x="6883744" y="4649311"/>
              <a:ext cx="1849949" cy="738664"/>
            </a:xfrm>
            <a:prstGeom prst="rect">
              <a:avLst/>
            </a:prstGeom>
            <a:solidFill>
              <a:srgbClr val="FFFF00"/>
            </a:solidFill>
          </p:spPr>
          <p:txBody>
            <a:bodyPr wrap="square" rtlCol="0">
              <a:spAutoFit/>
            </a:bodyPr>
            <a:lstStyle/>
            <a:p>
              <a:r>
                <a:rPr lang="en-GB" sz="1400" dirty="0">
                  <a:solidFill>
                    <a:srgbClr val="000000"/>
                  </a:solidFill>
                  <a:latin typeface="Arial" panose="020B0604020202020204" pitchFamily="34" charset="0"/>
                  <a:cs typeface="Arial" panose="020B0604020202020204" pitchFamily="34" charset="0"/>
                </a:rPr>
                <a:t>Escapes </a:t>
              </a:r>
            </a:p>
            <a:p>
              <a:r>
                <a:rPr lang="en-GB" sz="1400" dirty="0" err="1">
                  <a:solidFill>
                    <a:srgbClr val="000000"/>
                  </a:solidFill>
                  <a:latin typeface="Arial" panose="020B0604020202020204" pitchFamily="34" charset="0"/>
                  <a:cs typeface="Arial" panose="020B0604020202020204" pitchFamily="34" charset="0"/>
                </a:rPr>
                <a:t>iso</a:t>
              </a:r>
              <a:r>
                <a:rPr lang="en-GB" sz="1400" dirty="0">
                  <a:solidFill>
                    <a:srgbClr val="000000"/>
                  </a:solidFill>
                  <a:latin typeface="Arial" panose="020B0604020202020204" pitchFamily="34" charset="0"/>
                  <a:cs typeface="Arial" panose="020B0604020202020204" pitchFamily="34" charset="0"/>
                </a:rPr>
                <a:t>-orientation </a:t>
              </a:r>
            </a:p>
            <a:p>
              <a:r>
                <a:rPr lang="en-GB" sz="1400" dirty="0">
                  <a:solidFill>
                    <a:srgbClr val="000000"/>
                  </a:solidFill>
                  <a:latin typeface="Arial" panose="020B0604020202020204" pitchFamily="34" charset="0"/>
                  <a:cs typeface="Arial" panose="020B0604020202020204" pitchFamily="34" charset="0"/>
                </a:rPr>
                <a:t>suppression</a:t>
              </a:r>
            </a:p>
          </p:txBody>
        </p:sp>
        <p:cxnSp>
          <p:nvCxnSpPr>
            <p:cNvPr id="254" name="Straight Arrow Connector 253"/>
            <p:cNvCxnSpPr/>
            <p:nvPr/>
          </p:nvCxnSpPr>
          <p:spPr bwMode="auto">
            <a:xfrm flipV="1">
              <a:off x="8046281" y="3910338"/>
              <a:ext cx="94924" cy="852537"/>
            </a:xfrm>
            <a:prstGeom prst="straightConnector1">
              <a:avLst/>
            </a:prstGeom>
            <a:ln w="3810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bwMode="auto">
            <a:xfrm>
              <a:off x="8526463" y="5232586"/>
              <a:ext cx="726076" cy="197400"/>
            </a:xfrm>
            <a:prstGeom prst="straightConnector1">
              <a:avLst/>
            </a:prstGeom>
            <a:ln w="38100" cmpd="sng">
              <a:solidFill>
                <a:srgbClr val="FF0000"/>
              </a:solidFill>
              <a:headEnd type="none" w="med" len="med"/>
              <a:tailEnd type="arrow"/>
            </a:ln>
            <a:effectLst/>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8169037" y="4992656"/>
            <a:ext cx="1352641" cy="483972"/>
            <a:chOff x="5898967" y="5074530"/>
            <a:chExt cx="1352641" cy="483972"/>
          </a:xfrm>
        </p:grpSpPr>
        <p:sp>
          <p:nvSpPr>
            <p:cNvPr id="14" name="Oval 13"/>
            <p:cNvSpPr/>
            <p:nvPr/>
          </p:nvSpPr>
          <p:spPr bwMode="auto">
            <a:xfrm>
              <a:off x="6959705" y="5074530"/>
              <a:ext cx="291903" cy="31860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Helvetica" charset="0"/>
              </a:endParaRPr>
            </a:p>
          </p:txBody>
        </p:sp>
        <p:sp>
          <p:nvSpPr>
            <p:cNvPr id="256" name="Oval 255"/>
            <p:cNvSpPr/>
            <p:nvPr/>
          </p:nvSpPr>
          <p:spPr bwMode="auto">
            <a:xfrm>
              <a:off x="5898967" y="5228733"/>
              <a:ext cx="256156" cy="3297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Helvetica" charset="0"/>
              </a:endParaRPr>
            </a:p>
          </p:txBody>
        </p:sp>
      </p:grpSp>
      <p:sp>
        <p:nvSpPr>
          <p:cNvPr id="257" name="Text Box 2"/>
          <p:cNvSpPr txBox="1">
            <a:spLocks noChangeArrowheads="1"/>
          </p:cNvSpPr>
          <p:nvPr/>
        </p:nvSpPr>
        <p:spPr bwMode="auto">
          <a:xfrm>
            <a:off x="1524000" y="1"/>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fontAlgn="base">
              <a:spcBef>
                <a:spcPct val="0"/>
              </a:spcBef>
              <a:spcAft>
                <a:spcPct val="0"/>
              </a:spcAft>
            </a:pPr>
            <a:r>
              <a:rPr lang="en-GB" sz="2000" b="1" dirty="0" smtClean="0">
                <a:solidFill>
                  <a:srgbClr val="000000"/>
                </a:solidFill>
              </a:rPr>
              <a:t>The theory  ----  The </a:t>
            </a:r>
            <a:r>
              <a:rPr lang="en-GB" sz="2000" b="1" dirty="0">
                <a:solidFill>
                  <a:srgbClr val="000000"/>
                </a:solidFill>
              </a:rPr>
              <a:t>V1 Saliency </a:t>
            </a:r>
            <a:r>
              <a:rPr lang="en-GB" sz="2000" b="1" dirty="0" smtClean="0">
                <a:solidFill>
                  <a:srgbClr val="000000"/>
                </a:solidFill>
              </a:rPr>
              <a:t>Hypothesis  (V1SH): </a:t>
            </a:r>
            <a:endParaRPr lang="en-GB" sz="2000" b="1" dirty="0">
              <a:solidFill>
                <a:srgbClr val="000000"/>
              </a:solidFill>
            </a:endParaRPr>
          </a:p>
          <a:p>
            <a:pPr fontAlgn="base">
              <a:spcBef>
                <a:spcPct val="0"/>
              </a:spcBef>
              <a:spcAft>
                <a:spcPct val="0"/>
              </a:spcAft>
            </a:pPr>
            <a:r>
              <a:rPr lang="en-GB" sz="2000" b="1" dirty="0">
                <a:solidFill>
                  <a:srgbClr val="FF0000"/>
                </a:solidFill>
              </a:rPr>
              <a:t>A bottom-up saliency map in the primary visual cortex </a:t>
            </a:r>
            <a:r>
              <a:rPr lang="en-GB" sz="1600" b="1" dirty="0">
                <a:solidFill>
                  <a:srgbClr val="FF0000"/>
                </a:solidFill>
              </a:rPr>
              <a:t>(Li 1999, 2002)</a:t>
            </a:r>
          </a:p>
        </p:txBody>
      </p:sp>
    </p:spTree>
    <p:custDataLst>
      <p:tags r:id="rId1"/>
    </p:custDataLst>
    <p:extLst>
      <p:ext uri="{BB962C8B-B14F-4D97-AF65-F5344CB8AC3E}">
        <p14:creationId xmlns:p14="http://schemas.microsoft.com/office/powerpoint/2010/main" val="6280916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4.44444E-6 -4.07407E-6 L 0.02014 0.0007 " pathEditMode="relative" rAng="0" ptsTypes="AA">
                                      <p:cBhvr>
                                        <p:cTn id="6" dur="500" fill="hold"/>
                                        <p:tgtEl>
                                          <p:spTgt spid="147"/>
                                        </p:tgtEl>
                                        <p:attrNameLst>
                                          <p:attrName>ppt_x</p:attrName>
                                          <p:attrName>ppt_y</p:attrName>
                                        </p:attrNameLst>
                                      </p:cBhvr>
                                      <p:rCtr x="1007" y="23"/>
                                    </p:animMotion>
                                  </p:childTnLst>
                                </p:cTn>
                              </p:par>
                              <p:par>
                                <p:cTn id="7" presetID="22" presetClass="entr" presetSubtype="8" fill="hold" nodeType="withEffect">
                                  <p:stCondLst>
                                    <p:cond delay="0"/>
                                  </p:stCondLst>
                                  <p:childTnLst>
                                    <p:set>
                                      <p:cBhvr>
                                        <p:cTn id="8" dur="1" fill="hold">
                                          <p:stCondLst>
                                            <p:cond delay="0"/>
                                          </p:stCondLst>
                                        </p:cTn>
                                        <p:tgtEl>
                                          <p:spTgt spid="247"/>
                                        </p:tgtEl>
                                        <p:attrNameLst>
                                          <p:attrName>style.visibility</p:attrName>
                                        </p:attrNameLst>
                                      </p:cBhvr>
                                      <p:to>
                                        <p:strVal val="visible"/>
                                      </p:to>
                                    </p:set>
                                    <p:animEffect transition="in" filter="wipe(left)">
                                      <p:cBhvr>
                                        <p:cTn id="9" dur="500"/>
                                        <p:tgtEl>
                                          <p:spTgt spid="24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500"/>
                                        <p:tgtEl>
                                          <p:spTgt spid="108"/>
                                        </p:tgtEl>
                                      </p:cBhvr>
                                    </p:animEffect>
                                  </p:childTnLst>
                                </p:cTn>
                              </p:par>
                              <p:par>
                                <p:cTn id="15" presetID="10" presetClass="entr" presetSubtype="0"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fade">
                                      <p:cBhvr>
                                        <p:cTn id="17" dur="500"/>
                                        <p:tgtEl>
                                          <p:spTgt spid="237"/>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00768 -0.00115 L 0.18398 0.00417 " pathEditMode="relative" rAng="0" ptsTypes="AA">
                                      <p:cBhvr>
                                        <p:cTn id="21" dur="2000" fill="hold"/>
                                        <p:tgtEl>
                                          <p:spTgt spid="237"/>
                                        </p:tgtEl>
                                        <p:attrNameLst>
                                          <p:attrName>ppt_x</p:attrName>
                                          <p:attrName>ppt_y</p:attrName>
                                        </p:attrNameLst>
                                      </p:cBhvr>
                                      <p:rCtr x="8815" y="255"/>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wipe(down)">
                                      <p:cBhvr>
                                        <p:cTn id="31" dur="500"/>
                                        <p:tgtEl>
                                          <p:spTgt spid="2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5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8"/>
                                        </p:tgtEl>
                                        <p:attrNameLst>
                                          <p:attrName>style.visibility</p:attrName>
                                        </p:attrNameLst>
                                      </p:cBhvr>
                                      <p:to>
                                        <p:strVal val="visible"/>
                                      </p:to>
                                    </p:set>
                                    <p:animEffect transition="in" filter="wipe(down)">
                                      <p:cBhvr>
                                        <p:cTn id="49" dur="500"/>
                                        <p:tgtEl>
                                          <p:spTgt spid="23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46"/>
                                        </p:tgtEl>
                                        <p:attrNameLst>
                                          <p:attrName>style.visibility</p:attrName>
                                        </p:attrNameLst>
                                      </p:cBhvr>
                                      <p:to>
                                        <p:strVal val="visible"/>
                                      </p:to>
                                    </p:set>
                                    <p:animEffect transition="in" filter="wipe(right)">
                                      <p:cBhvr>
                                        <p:cTn id="54" dur="500"/>
                                        <p:tgtEl>
                                          <p:spTgt spid="2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0"/>
                                        </p:tgtEl>
                                        <p:attrNameLst>
                                          <p:attrName>style.visibility</p:attrName>
                                        </p:attrNameLst>
                                      </p:cBhvr>
                                      <p:to>
                                        <p:strVal val="visible"/>
                                      </p:to>
                                    </p:set>
                                    <p:animEffect transition="in" filter="wipe(left)">
                                      <p:cBhvr>
                                        <p:cTn id="64" dur="500"/>
                                        <p:tgtEl>
                                          <p:spTgt spid="2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46" grpId="0" animBg="1"/>
      <p:bldP spid="250" grpId="0" animBg="1"/>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2238" y="680357"/>
            <a:ext cx="8908010" cy="5959928"/>
          </a:xfrm>
          <a:prstGeom prst="rect">
            <a:avLst/>
          </a:prstGeom>
        </p:spPr>
      </p:pic>
      <p:sp>
        <p:nvSpPr>
          <p:cNvPr id="4" name="TextBox 3"/>
          <p:cNvSpPr txBox="1"/>
          <p:nvPr/>
        </p:nvSpPr>
        <p:spPr>
          <a:xfrm>
            <a:off x="364065" y="81643"/>
            <a:ext cx="2903359" cy="369332"/>
          </a:xfrm>
          <a:prstGeom prst="rect">
            <a:avLst/>
          </a:prstGeom>
          <a:noFill/>
        </p:spPr>
        <p:txBody>
          <a:bodyPr wrap="none" rtlCol="0">
            <a:spAutoFit/>
          </a:bodyPr>
          <a:lstStyle/>
          <a:p>
            <a:r>
              <a:rPr lang="en-GB" b="1" dirty="0" smtClean="0">
                <a:solidFill>
                  <a:srgbClr val="FF0000"/>
                </a:solidFill>
                <a:latin typeface="Arial" panose="020B0604020202020204" pitchFamily="34" charset="0"/>
                <a:cs typeface="Arial" panose="020B0604020202020204" pitchFamily="34" charset="0"/>
              </a:rPr>
              <a:t>Stimuli in Experiment 1A</a:t>
            </a:r>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31898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766" y="871694"/>
            <a:ext cx="4498749" cy="3009900"/>
          </a:xfrm>
          <a:prstGeom prst="rect">
            <a:avLst/>
          </a:prstGeom>
        </p:spPr>
      </p:pic>
      <p:sp>
        <p:nvSpPr>
          <p:cNvPr id="4" name="TextBox 3"/>
          <p:cNvSpPr txBox="1"/>
          <p:nvPr/>
        </p:nvSpPr>
        <p:spPr>
          <a:xfrm>
            <a:off x="364065" y="81643"/>
            <a:ext cx="2604111" cy="369332"/>
          </a:xfrm>
          <a:prstGeom prst="rect">
            <a:avLst/>
          </a:prstGeom>
          <a:noFill/>
        </p:spPr>
        <p:txBody>
          <a:bodyPr wrap="none" rtlCol="0">
            <a:spAutoFit/>
          </a:bodyPr>
          <a:lstStyle/>
          <a:p>
            <a:r>
              <a:rPr lang="en-GB" b="1" dirty="0" smtClean="0">
                <a:solidFill>
                  <a:srgbClr val="FF0000"/>
                </a:solidFill>
                <a:latin typeface="Arial" panose="020B0604020202020204" pitchFamily="34" charset="0"/>
                <a:cs typeface="Arial" panose="020B0604020202020204" pitchFamily="34" charset="0"/>
              </a:rPr>
              <a:t>Tasks in Experiment 1</a:t>
            </a:r>
            <a:endParaRPr lang="en-GB" b="1" dirty="0">
              <a:solidFill>
                <a:srgbClr val="FF0000"/>
              </a:solidFill>
              <a:latin typeface="Arial" panose="020B0604020202020204" pitchFamily="34" charset="0"/>
              <a:cs typeface="Arial" panose="020B0604020202020204" pitchFamily="34" charset="0"/>
            </a:endParaRPr>
          </a:p>
        </p:txBody>
      </p:sp>
      <p:grpSp>
        <p:nvGrpSpPr>
          <p:cNvPr id="8" name="Group 7"/>
          <p:cNvGrpSpPr/>
          <p:nvPr/>
        </p:nvGrpSpPr>
        <p:grpSpPr>
          <a:xfrm>
            <a:off x="4551125" y="2572587"/>
            <a:ext cx="7549520" cy="3615941"/>
            <a:chOff x="4551125" y="2572587"/>
            <a:chExt cx="7549520" cy="3615941"/>
          </a:xfrm>
        </p:grpSpPr>
        <p:pic>
          <p:nvPicPr>
            <p:cNvPr id="2" name="Picture 1"/>
            <p:cNvPicPr>
              <a:picLocks noChangeAspect="1"/>
            </p:cNvPicPr>
            <p:nvPr/>
          </p:nvPicPr>
          <p:blipFill>
            <a:blip r:embed="rId3"/>
            <a:stretch>
              <a:fillRect/>
            </a:stretch>
          </p:blipFill>
          <p:spPr>
            <a:xfrm>
              <a:off x="5015356" y="2572587"/>
              <a:ext cx="7085289" cy="3615941"/>
            </a:xfrm>
            <a:prstGeom prst="rect">
              <a:avLst/>
            </a:prstGeom>
          </p:spPr>
        </p:pic>
        <p:sp>
          <p:nvSpPr>
            <p:cNvPr id="5" name="TextBox 4"/>
            <p:cNvSpPr txBox="1"/>
            <p:nvPr/>
          </p:nvSpPr>
          <p:spPr>
            <a:xfrm>
              <a:off x="4551125" y="3782788"/>
              <a:ext cx="928459" cy="369332"/>
            </a:xfrm>
            <a:prstGeom prst="rect">
              <a:avLst/>
            </a:prstGeom>
            <a:solidFill>
              <a:srgbClr val="FFFF00"/>
            </a:solidFill>
          </p:spPr>
          <p:txBody>
            <a:bodyPr wrap="none" rtlCol="0">
              <a:spAutoFit/>
            </a:bodyPr>
            <a:lstStyle/>
            <a:p>
              <a:r>
                <a:rPr lang="en-GB" dirty="0" err="1" smtClean="0">
                  <a:solidFill>
                    <a:srgbClr val="FF0000"/>
                  </a:solidFill>
                  <a:latin typeface="Arial" panose="020B0604020202020204" pitchFamily="34" charset="0"/>
                  <a:cs typeface="Arial" panose="020B0604020202020204" pitchFamily="34" charset="0"/>
                </a:rPr>
                <a:t>Exp</a:t>
              </a:r>
              <a:r>
                <a:rPr lang="en-GB" dirty="0" smtClean="0">
                  <a:solidFill>
                    <a:srgbClr val="FF0000"/>
                  </a:solidFill>
                  <a:latin typeface="Arial" panose="020B0604020202020204" pitchFamily="34" charset="0"/>
                  <a:cs typeface="Arial" panose="020B0604020202020204" pitchFamily="34" charset="0"/>
                </a:rPr>
                <a:t> 1A</a:t>
              </a:r>
              <a:endParaRPr lang="en-GB"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4551126" y="4985658"/>
              <a:ext cx="928459" cy="369332"/>
            </a:xfrm>
            <a:prstGeom prst="rect">
              <a:avLst/>
            </a:prstGeom>
            <a:solidFill>
              <a:srgbClr val="FFFF00"/>
            </a:solidFill>
          </p:spPr>
          <p:txBody>
            <a:bodyPr wrap="none" rtlCol="0">
              <a:spAutoFit/>
            </a:bodyPr>
            <a:lstStyle/>
            <a:p>
              <a:r>
                <a:rPr lang="en-GB" dirty="0" err="1" smtClean="0">
                  <a:solidFill>
                    <a:srgbClr val="FF0000"/>
                  </a:solidFill>
                  <a:latin typeface="Arial" panose="020B0604020202020204" pitchFamily="34" charset="0"/>
                  <a:cs typeface="Arial" panose="020B0604020202020204" pitchFamily="34" charset="0"/>
                </a:rPr>
                <a:t>Exp</a:t>
              </a:r>
              <a:r>
                <a:rPr lang="en-GB" dirty="0" smtClean="0">
                  <a:solidFill>
                    <a:srgbClr val="FF0000"/>
                  </a:solidFill>
                  <a:latin typeface="Arial" panose="020B0604020202020204" pitchFamily="34" charset="0"/>
                  <a:cs typeface="Arial" panose="020B0604020202020204" pitchFamily="34" charset="0"/>
                </a:rPr>
                <a:t> 1B</a:t>
              </a:r>
              <a:endParaRPr lang="en-GB" dirty="0">
                <a:solidFill>
                  <a:srgbClr val="FF0000"/>
                </a:solidFill>
                <a:latin typeface="Arial" panose="020B0604020202020204" pitchFamily="34" charset="0"/>
                <a:cs typeface="Arial" panose="020B0604020202020204" pitchFamily="34" charset="0"/>
              </a:endParaRPr>
            </a:p>
          </p:txBody>
        </p:sp>
      </p:grpSp>
      <p:sp>
        <p:nvSpPr>
          <p:cNvPr id="7" name="TextBox 6"/>
          <p:cNvSpPr txBox="1"/>
          <p:nvPr/>
        </p:nvSpPr>
        <p:spPr>
          <a:xfrm>
            <a:off x="5132615" y="719720"/>
            <a:ext cx="5562600" cy="923330"/>
          </a:xfrm>
          <a:prstGeom prst="rect">
            <a:avLst/>
          </a:prstGeom>
          <a:solidFill>
            <a:schemeClr val="accent1">
              <a:lumMod val="40000"/>
              <a:lumOff val="60000"/>
            </a:schemeClr>
          </a:solidFill>
        </p:spPr>
        <p:txBody>
          <a:bodyPr wrap="square" rtlCol="0">
            <a:spAutoFit/>
          </a:bodyPr>
          <a:lstStyle/>
          <a:p>
            <a:r>
              <a:rPr lang="en-GB" dirty="0" smtClean="0">
                <a:solidFill>
                  <a:srgbClr val="FF0000"/>
                </a:solidFill>
                <a:latin typeface="Arial" panose="020B0604020202020204" pitchFamily="34" charset="0"/>
                <a:cs typeface="Arial" panose="020B0604020202020204" pitchFamily="34" charset="0"/>
              </a:rPr>
              <a:t>Note similarity and differences between stimuli in different experiments and conditions for planning your </a:t>
            </a:r>
            <a:r>
              <a:rPr lang="en-GB" dirty="0" err="1" smtClean="0">
                <a:solidFill>
                  <a:srgbClr val="FF0000"/>
                </a:solidFill>
                <a:latin typeface="Arial" panose="020B0604020202020204" pitchFamily="34" charset="0"/>
                <a:cs typeface="Arial" panose="020B0604020202020204" pitchFamily="34" charset="0"/>
              </a:rPr>
              <a:t>matlab</a:t>
            </a:r>
            <a:r>
              <a:rPr lang="en-GB" dirty="0" smtClean="0">
                <a:solidFill>
                  <a:srgbClr val="FF0000"/>
                </a:solidFill>
                <a:latin typeface="Arial" panose="020B0604020202020204" pitchFamily="34" charset="0"/>
                <a:cs typeface="Arial" panose="020B0604020202020204" pitchFamily="34" charset="0"/>
              </a:rPr>
              <a:t> code</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244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0545" y="3236734"/>
            <a:ext cx="7541455" cy="2979009"/>
          </a:xfrm>
          <a:prstGeom prst="rect">
            <a:avLst/>
          </a:prstGeom>
        </p:spPr>
      </p:pic>
      <p:pic>
        <p:nvPicPr>
          <p:cNvPr id="3" name="Picture 2"/>
          <p:cNvPicPr>
            <a:picLocks noChangeAspect="1"/>
          </p:cNvPicPr>
          <p:nvPr/>
        </p:nvPicPr>
        <p:blipFill>
          <a:blip r:embed="rId3"/>
          <a:stretch>
            <a:fillRect/>
          </a:stretch>
        </p:blipFill>
        <p:spPr>
          <a:xfrm>
            <a:off x="220766" y="871694"/>
            <a:ext cx="4498749" cy="3009900"/>
          </a:xfrm>
          <a:prstGeom prst="rect">
            <a:avLst/>
          </a:prstGeom>
        </p:spPr>
      </p:pic>
      <p:sp>
        <p:nvSpPr>
          <p:cNvPr id="4" name="TextBox 3"/>
          <p:cNvSpPr txBox="1"/>
          <p:nvPr/>
        </p:nvSpPr>
        <p:spPr>
          <a:xfrm>
            <a:off x="364065" y="81643"/>
            <a:ext cx="6066597" cy="369332"/>
          </a:xfrm>
          <a:prstGeom prst="rect">
            <a:avLst/>
          </a:prstGeom>
          <a:noFill/>
        </p:spPr>
        <p:txBody>
          <a:bodyPr wrap="none" rtlCol="0">
            <a:spAutoFit/>
          </a:bodyPr>
          <a:lstStyle/>
          <a:p>
            <a:r>
              <a:rPr lang="en-GB" b="1" dirty="0" smtClean="0">
                <a:solidFill>
                  <a:srgbClr val="FF0000"/>
                </a:solidFill>
                <a:latin typeface="Arial" panose="020B0604020202020204" pitchFamily="34" charset="0"/>
                <a:cs typeface="Arial" panose="020B0604020202020204" pitchFamily="34" charset="0"/>
              </a:rPr>
              <a:t>Stimuli and Tasks in Experiment 2-4 (in visual search)</a:t>
            </a:r>
            <a:endParaRPr lang="en-GB"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5132615" y="719720"/>
            <a:ext cx="5562600" cy="923330"/>
          </a:xfrm>
          <a:prstGeom prst="rect">
            <a:avLst/>
          </a:prstGeom>
          <a:solidFill>
            <a:schemeClr val="accent1">
              <a:lumMod val="40000"/>
              <a:lumOff val="60000"/>
            </a:schemeClr>
          </a:solidFill>
        </p:spPr>
        <p:txBody>
          <a:bodyPr wrap="square" rtlCol="0">
            <a:spAutoFit/>
          </a:bodyPr>
          <a:lstStyle/>
          <a:p>
            <a:r>
              <a:rPr lang="en-GB" dirty="0" smtClean="0">
                <a:solidFill>
                  <a:srgbClr val="FF0000"/>
                </a:solidFill>
                <a:latin typeface="Arial" panose="020B0604020202020204" pitchFamily="34" charset="0"/>
                <a:cs typeface="Arial" panose="020B0604020202020204" pitchFamily="34" charset="0"/>
              </a:rPr>
              <a:t>Note similarity and differences between stimuli in different experiments and conditions for planning your </a:t>
            </a:r>
            <a:r>
              <a:rPr lang="en-GB" dirty="0" err="1" smtClean="0">
                <a:solidFill>
                  <a:srgbClr val="FF0000"/>
                </a:solidFill>
                <a:latin typeface="Arial" panose="020B0604020202020204" pitchFamily="34" charset="0"/>
                <a:cs typeface="Arial" panose="020B0604020202020204" pitchFamily="34" charset="0"/>
              </a:rPr>
              <a:t>matlab</a:t>
            </a:r>
            <a:r>
              <a:rPr lang="en-GB" dirty="0" smtClean="0">
                <a:solidFill>
                  <a:srgbClr val="FF0000"/>
                </a:solidFill>
                <a:latin typeface="Arial" panose="020B0604020202020204" pitchFamily="34" charset="0"/>
                <a:cs typeface="Arial" panose="020B0604020202020204" pitchFamily="34" charset="0"/>
              </a:rPr>
              <a:t> code</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9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9261" y="584524"/>
            <a:ext cx="3444546" cy="6023036"/>
          </a:xfrm>
          <a:prstGeom prst="rect">
            <a:avLst/>
          </a:prstGeom>
        </p:spPr>
      </p:pic>
      <p:sp>
        <p:nvSpPr>
          <p:cNvPr id="3" name="TextBox 2"/>
          <p:cNvSpPr txBox="1"/>
          <p:nvPr/>
        </p:nvSpPr>
        <p:spPr>
          <a:xfrm>
            <a:off x="364065" y="81643"/>
            <a:ext cx="5211683" cy="369332"/>
          </a:xfrm>
          <a:prstGeom prst="rect">
            <a:avLst/>
          </a:prstGeom>
          <a:noFill/>
        </p:spPr>
        <p:txBody>
          <a:bodyPr wrap="none" rtlCol="0">
            <a:spAutoFit/>
          </a:bodyPr>
          <a:lstStyle/>
          <a:p>
            <a:r>
              <a:rPr lang="en-GB" b="1" dirty="0" smtClean="0">
                <a:solidFill>
                  <a:srgbClr val="FF0000"/>
                </a:solidFill>
                <a:latin typeface="Arial" panose="020B0604020202020204" pitchFamily="34" charset="0"/>
                <a:cs typeface="Arial" panose="020B0604020202020204" pitchFamily="34" charset="0"/>
              </a:rPr>
              <a:t>Actual stimuli are bright on black background</a:t>
            </a:r>
            <a:endParaRPr lang="en-GB" b="1" dirty="0">
              <a:solidFill>
                <a:srgbClr val="FF0000"/>
              </a:solidFill>
              <a:latin typeface="Arial" panose="020B0604020202020204" pitchFamily="34" charset="0"/>
              <a:cs typeface="Arial" panose="020B0604020202020204" pitchFamily="34" charset="0"/>
            </a:endParaRPr>
          </a:p>
        </p:txBody>
      </p:sp>
      <p:grpSp>
        <p:nvGrpSpPr>
          <p:cNvPr id="7" name="Group 6"/>
          <p:cNvGrpSpPr/>
          <p:nvPr/>
        </p:nvGrpSpPr>
        <p:grpSpPr>
          <a:xfrm>
            <a:off x="7388843" y="4781495"/>
            <a:ext cx="4074910" cy="1477328"/>
            <a:chOff x="7388843" y="4781495"/>
            <a:chExt cx="4074910" cy="1477328"/>
          </a:xfrm>
        </p:grpSpPr>
        <p:sp>
          <p:nvSpPr>
            <p:cNvPr id="4" name="TextBox 3"/>
            <p:cNvSpPr txBox="1"/>
            <p:nvPr/>
          </p:nvSpPr>
          <p:spPr>
            <a:xfrm>
              <a:off x="8561958" y="4781495"/>
              <a:ext cx="2901795" cy="1477328"/>
            </a:xfrm>
            <a:prstGeom prst="rect">
              <a:avLst/>
            </a:prstGeom>
            <a:noFill/>
          </p:spPr>
          <p:txBody>
            <a:bodyPr wrap="square" rtlCol="0">
              <a:spAutoFit/>
            </a:bodyPr>
            <a:lstStyle/>
            <a:p>
              <a:r>
                <a:rPr lang="en-GB" b="1" dirty="0" smtClean="0">
                  <a:solidFill>
                    <a:srgbClr val="FF0000"/>
                  </a:solidFill>
                  <a:latin typeface="Arial" panose="020B0604020202020204" pitchFamily="34" charset="0"/>
                  <a:cs typeface="Arial" panose="020B0604020202020204" pitchFamily="34" charset="0"/>
                </a:rPr>
                <a:t>For texture segmentation task in Exp. 2-4.</a:t>
              </a:r>
            </a:p>
            <a:p>
              <a:r>
                <a:rPr lang="en-GB" b="1" dirty="0" smtClean="0">
                  <a:latin typeface="Arial" panose="020B0604020202020204" pitchFamily="34" charset="0"/>
                  <a:cs typeface="Arial" panose="020B0604020202020204" pitchFamily="34" charset="0"/>
                </a:rPr>
                <a:t>Ignore this one for this course.</a:t>
              </a:r>
              <a:endParaRPr lang="en-GB" b="1" dirty="0">
                <a:latin typeface="Arial" panose="020B0604020202020204" pitchFamily="34" charset="0"/>
                <a:cs typeface="Arial" panose="020B0604020202020204" pitchFamily="34" charset="0"/>
              </a:endParaRPr>
            </a:p>
          </p:txBody>
        </p:sp>
        <p:cxnSp>
          <p:nvCxnSpPr>
            <p:cNvPr id="6" name="Straight Arrow Connector 5"/>
            <p:cNvCxnSpPr/>
            <p:nvPr/>
          </p:nvCxnSpPr>
          <p:spPr bwMode="auto">
            <a:xfrm flipH="1">
              <a:off x="7388843" y="5302293"/>
              <a:ext cx="871442" cy="71801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grpSp>
      <p:sp>
        <p:nvSpPr>
          <p:cNvPr id="8" name="TextBox 7"/>
          <p:cNvSpPr txBox="1"/>
          <p:nvPr/>
        </p:nvSpPr>
        <p:spPr>
          <a:xfrm>
            <a:off x="7683415" y="791662"/>
            <a:ext cx="3559409" cy="1200329"/>
          </a:xfrm>
          <a:prstGeom prst="rect">
            <a:avLst/>
          </a:prstGeom>
          <a:solidFill>
            <a:srgbClr val="FFFF00"/>
          </a:solidFill>
        </p:spPr>
        <p:txBody>
          <a:bodyPr wrap="square" rtlCol="0">
            <a:spAutoFit/>
          </a:bodyPr>
          <a:lstStyle/>
          <a:p>
            <a:r>
              <a:rPr lang="en-GB" dirty="0" smtClean="0">
                <a:latin typeface="Arial" panose="020B0604020202020204" pitchFamily="34" charset="0"/>
                <a:cs typeface="Arial" panose="020B0604020202020204" pitchFamily="34" charset="0"/>
              </a:rPr>
              <a:t>You need to implement at least one of the experiments, e.g., just Exp. 1A, or implement multiple experiments.</a:t>
            </a:r>
          </a:p>
        </p:txBody>
      </p:sp>
    </p:spTree>
    <p:extLst>
      <p:ext uri="{BB962C8B-B14F-4D97-AF65-F5344CB8AC3E}">
        <p14:creationId xmlns:p14="http://schemas.microsoft.com/office/powerpoint/2010/main" val="381918062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835" y="135012"/>
            <a:ext cx="11682237"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Two ways to measure visual attentional selection behaviourally: </a:t>
            </a:r>
            <a:r>
              <a:rPr lang="en-GB" sz="2000" dirty="0" smtClean="0">
                <a:solidFill>
                  <a:srgbClr val="FF0000"/>
                </a:solidFill>
                <a:latin typeface="Arial" panose="020B0604020202020204" pitchFamily="34" charset="0"/>
                <a:cs typeface="Arial" panose="020B0604020202020204" pitchFamily="34" charset="0"/>
              </a:rPr>
              <a:t>reaction times (RT) and cueing effects</a:t>
            </a:r>
            <a:endParaRPr lang="en-GB"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96543" y="1277846"/>
            <a:ext cx="5249274" cy="5129092"/>
          </a:xfrm>
          <a:prstGeom prst="rect">
            <a:avLst/>
          </a:prstGeom>
        </p:spPr>
      </p:pic>
      <p:sp>
        <p:nvSpPr>
          <p:cNvPr id="5" name="TextBox 4"/>
          <p:cNvSpPr txBox="1"/>
          <p:nvPr/>
        </p:nvSpPr>
        <p:spPr>
          <a:xfrm>
            <a:off x="269883" y="750071"/>
            <a:ext cx="3331361" cy="400110"/>
          </a:xfrm>
          <a:prstGeom prst="rect">
            <a:avLst/>
          </a:prstGeom>
          <a:noFill/>
        </p:spPr>
        <p:txBody>
          <a:bodyPr wrap="none" rtlCol="0">
            <a:spAutoFit/>
          </a:bodyPr>
          <a:lstStyle/>
          <a:p>
            <a:r>
              <a:rPr lang="en-GB" sz="2000" b="1" dirty="0" smtClean="0">
                <a:solidFill>
                  <a:srgbClr val="FF0000"/>
                </a:solidFill>
                <a:latin typeface="Arial" panose="020B0604020202020204" pitchFamily="34" charset="0"/>
                <a:cs typeface="Arial" panose="020B0604020202020204" pitchFamily="34" charset="0"/>
              </a:rPr>
              <a:t>RT in visual search tasks:</a:t>
            </a:r>
            <a:endParaRPr lang="en-GB" sz="2000" b="1" dirty="0">
              <a:solidFill>
                <a:srgbClr val="FF0000"/>
              </a:solidFill>
              <a:latin typeface="Arial" panose="020B0604020202020204" pitchFamily="34" charset="0"/>
              <a:cs typeface="Arial" panose="020B0604020202020204" pitchFamily="34" charset="0"/>
            </a:endParaRPr>
          </a:p>
        </p:txBody>
      </p:sp>
      <p:grpSp>
        <p:nvGrpSpPr>
          <p:cNvPr id="224" name="Group 223"/>
          <p:cNvGrpSpPr/>
          <p:nvPr/>
        </p:nvGrpSpPr>
        <p:grpSpPr>
          <a:xfrm>
            <a:off x="6078197" y="2793644"/>
            <a:ext cx="4954873" cy="3869923"/>
            <a:chOff x="6721333" y="2863994"/>
            <a:chExt cx="4954873" cy="3869923"/>
          </a:xfrm>
        </p:grpSpPr>
        <p:sp>
          <p:nvSpPr>
            <p:cNvPr id="225" name="Rectangle 224"/>
            <p:cNvSpPr/>
            <p:nvPr/>
          </p:nvSpPr>
          <p:spPr bwMode="auto">
            <a:xfrm>
              <a:off x="6721333" y="2922632"/>
              <a:ext cx="4954873" cy="3811285"/>
            </a:xfrm>
            <a:prstGeom prst="rect">
              <a:avLst/>
            </a:prstGeom>
            <a:solidFill>
              <a:srgbClr val="D5FFF5"/>
            </a:solidFill>
            <a:ln w="9525" cap="flat" cmpd="sng" algn="ctr">
              <a:solidFill>
                <a:schemeClr val="accent5">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pPr>
              <a:endParaRPr lang="en-GB" sz="2400" dirty="0">
                <a:solidFill>
                  <a:srgbClr val="000000"/>
                </a:solidFill>
                <a:latin typeface="Helvetica" charset="0"/>
              </a:endParaRPr>
            </a:p>
          </p:txBody>
        </p:sp>
        <p:grpSp>
          <p:nvGrpSpPr>
            <p:cNvPr id="226" name="Group 6"/>
            <p:cNvGrpSpPr>
              <a:grpSpLocks/>
            </p:cNvGrpSpPr>
            <p:nvPr/>
          </p:nvGrpSpPr>
          <p:grpSpPr bwMode="auto">
            <a:xfrm>
              <a:off x="8536424" y="4805928"/>
              <a:ext cx="1860573" cy="1237699"/>
              <a:chOff x="3059832" y="2780928"/>
              <a:chExt cx="2952328" cy="1656184"/>
            </a:xfrm>
          </p:grpSpPr>
          <p:sp>
            <p:nvSpPr>
              <p:cNvPr id="272" name="Rectangle 1"/>
              <p:cNvSpPr>
                <a:spLocks noChangeArrowheads="1"/>
              </p:cNvSpPr>
              <p:nvPr/>
            </p:nvSpPr>
            <p:spPr bwMode="auto">
              <a:xfrm>
                <a:off x="3059832" y="2780928"/>
                <a:ext cx="2952328" cy="1656184"/>
              </a:xfrm>
              <a:prstGeom prst="rect">
                <a:avLst/>
              </a:pr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cxnSp>
            <p:nvCxnSpPr>
              <p:cNvPr id="273" name="Straight Connector 13"/>
              <p:cNvCxnSpPr>
                <a:cxnSpLocks noChangeShapeType="1"/>
              </p:cNvCxnSpPr>
              <p:nvPr/>
            </p:nvCxnSpPr>
            <p:spPr bwMode="auto">
              <a:xfrm>
                <a:off x="5364088" y="414908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4" name="Straight Connector 14"/>
              <p:cNvCxnSpPr>
                <a:cxnSpLocks noChangeShapeType="1"/>
              </p:cNvCxnSpPr>
              <p:nvPr/>
            </p:nvCxnSpPr>
            <p:spPr bwMode="auto">
              <a:xfrm>
                <a:off x="5220072" y="378904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5" name="Straight Connector 15"/>
              <p:cNvCxnSpPr>
                <a:cxnSpLocks noChangeShapeType="1"/>
              </p:cNvCxnSpPr>
              <p:nvPr/>
            </p:nvCxnSpPr>
            <p:spPr bwMode="auto">
              <a:xfrm>
                <a:off x="5292080"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6" name="Straight Connector 16"/>
              <p:cNvCxnSpPr>
                <a:cxnSpLocks noChangeShapeType="1"/>
              </p:cNvCxnSpPr>
              <p:nvPr/>
            </p:nvCxnSpPr>
            <p:spPr bwMode="auto">
              <a:xfrm rot="5400000">
                <a:off x="3563888" y="342900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7" name="Straight Connector 17"/>
              <p:cNvCxnSpPr>
                <a:cxnSpLocks noChangeShapeType="1"/>
              </p:cNvCxnSpPr>
              <p:nvPr/>
            </p:nvCxnSpPr>
            <p:spPr bwMode="auto">
              <a:xfrm>
                <a:off x="4148336"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8" name="Straight Connector 18"/>
              <p:cNvCxnSpPr>
                <a:cxnSpLocks noChangeShapeType="1"/>
              </p:cNvCxnSpPr>
              <p:nvPr/>
            </p:nvCxnSpPr>
            <p:spPr bwMode="auto">
              <a:xfrm>
                <a:off x="4300736" y="393305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9" name="Straight Connector 19"/>
              <p:cNvCxnSpPr>
                <a:cxnSpLocks noChangeShapeType="1"/>
              </p:cNvCxnSpPr>
              <p:nvPr/>
            </p:nvCxnSpPr>
            <p:spPr bwMode="auto">
              <a:xfrm>
                <a:off x="4453136" y="357301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0" name="Straight Connector 20"/>
              <p:cNvCxnSpPr>
                <a:cxnSpLocks noChangeShapeType="1"/>
              </p:cNvCxnSpPr>
              <p:nvPr/>
            </p:nvCxnSpPr>
            <p:spPr bwMode="auto">
              <a:xfrm>
                <a:off x="4644008" y="328498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1" name="Straight Connector 21"/>
              <p:cNvCxnSpPr>
                <a:cxnSpLocks noChangeShapeType="1"/>
              </p:cNvCxnSpPr>
              <p:nvPr/>
            </p:nvCxnSpPr>
            <p:spPr bwMode="auto">
              <a:xfrm>
                <a:off x="4860032"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2" name="Straight Connector 22"/>
              <p:cNvCxnSpPr>
                <a:cxnSpLocks noChangeShapeType="1"/>
              </p:cNvCxnSpPr>
              <p:nvPr/>
            </p:nvCxnSpPr>
            <p:spPr bwMode="auto">
              <a:xfrm>
                <a:off x="4716016" y="378904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3" name="Straight Connector 23"/>
              <p:cNvCxnSpPr>
                <a:cxnSpLocks noChangeShapeType="1"/>
              </p:cNvCxnSpPr>
              <p:nvPr/>
            </p:nvCxnSpPr>
            <p:spPr bwMode="auto">
              <a:xfrm>
                <a:off x="4860032"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4" name="Straight Connector 24"/>
              <p:cNvCxnSpPr>
                <a:cxnSpLocks noChangeShapeType="1"/>
              </p:cNvCxnSpPr>
              <p:nvPr/>
            </p:nvCxnSpPr>
            <p:spPr bwMode="auto">
              <a:xfrm>
                <a:off x="3203848"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5" name="Straight Connector 25"/>
              <p:cNvCxnSpPr>
                <a:cxnSpLocks noChangeShapeType="1"/>
              </p:cNvCxnSpPr>
              <p:nvPr/>
            </p:nvCxnSpPr>
            <p:spPr bwMode="auto">
              <a:xfrm>
                <a:off x="3275856"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6" name="Straight Connector 26"/>
              <p:cNvCxnSpPr>
                <a:cxnSpLocks noChangeShapeType="1"/>
              </p:cNvCxnSpPr>
              <p:nvPr/>
            </p:nvCxnSpPr>
            <p:spPr bwMode="auto">
              <a:xfrm>
                <a:off x="3635896" y="378904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7" name="Straight Connector 27"/>
              <p:cNvCxnSpPr>
                <a:cxnSpLocks noChangeShapeType="1"/>
              </p:cNvCxnSpPr>
              <p:nvPr/>
            </p:nvCxnSpPr>
            <p:spPr bwMode="auto">
              <a:xfrm>
                <a:off x="3203848" y="371703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8" name="Straight Connector 28"/>
              <p:cNvCxnSpPr>
                <a:cxnSpLocks noChangeShapeType="1"/>
              </p:cNvCxnSpPr>
              <p:nvPr/>
            </p:nvCxnSpPr>
            <p:spPr bwMode="auto">
              <a:xfrm>
                <a:off x="5220072" y="3501008"/>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89" name="Straight Connector 29"/>
              <p:cNvCxnSpPr>
                <a:cxnSpLocks noChangeShapeType="1"/>
              </p:cNvCxnSpPr>
              <p:nvPr/>
            </p:nvCxnSpPr>
            <p:spPr bwMode="auto">
              <a:xfrm>
                <a:off x="3635896" y="299695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0" name="Straight Connector 30"/>
              <p:cNvCxnSpPr>
                <a:cxnSpLocks noChangeShapeType="1"/>
              </p:cNvCxnSpPr>
              <p:nvPr/>
            </p:nvCxnSpPr>
            <p:spPr bwMode="auto">
              <a:xfrm>
                <a:off x="3131840" y="335699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1" name="Straight Connector 31"/>
              <p:cNvCxnSpPr>
                <a:cxnSpLocks noChangeShapeType="1"/>
              </p:cNvCxnSpPr>
              <p:nvPr/>
            </p:nvCxnSpPr>
            <p:spPr bwMode="auto">
              <a:xfrm>
                <a:off x="5508104" y="306896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2" name="Straight Connector 32"/>
              <p:cNvCxnSpPr>
                <a:cxnSpLocks noChangeShapeType="1"/>
              </p:cNvCxnSpPr>
              <p:nvPr/>
            </p:nvCxnSpPr>
            <p:spPr bwMode="auto">
              <a:xfrm>
                <a:off x="5580112" y="3861048"/>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3" name="Straight Connector 33"/>
              <p:cNvCxnSpPr>
                <a:cxnSpLocks noChangeShapeType="1"/>
              </p:cNvCxnSpPr>
              <p:nvPr/>
            </p:nvCxnSpPr>
            <p:spPr bwMode="auto">
              <a:xfrm>
                <a:off x="5652120"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4" name="Straight Connector 34"/>
              <p:cNvCxnSpPr>
                <a:cxnSpLocks noChangeShapeType="1"/>
              </p:cNvCxnSpPr>
              <p:nvPr/>
            </p:nvCxnSpPr>
            <p:spPr bwMode="auto">
              <a:xfrm>
                <a:off x="4932040"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5" name="Straight Connector 35"/>
              <p:cNvCxnSpPr>
                <a:cxnSpLocks noChangeShapeType="1"/>
              </p:cNvCxnSpPr>
              <p:nvPr/>
            </p:nvCxnSpPr>
            <p:spPr bwMode="auto">
              <a:xfrm>
                <a:off x="4067944"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6" name="Straight Connector 36"/>
              <p:cNvCxnSpPr>
                <a:cxnSpLocks noChangeShapeType="1"/>
              </p:cNvCxnSpPr>
              <p:nvPr/>
            </p:nvCxnSpPr>
            <p:spPr bwMode="auto">
              <a:xfrm>
                <a:off x="4211960"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7" name="Straight Connector 38"/>
              <p:cNvCxnSpPr>
                <a:cxnSpLocks noChangeShapeType="1"/>
              </p:cNvCxnSpPr>
              <p:nvPr/>
            </p:nvCxnSpPr>
            <p:spPr bwMode="auto">
              <a:xfrm>
                <a:off x="3491880" y="400506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8" name="Straight Connector 39"/>
              <p:cNvCxnSpPr>
                <a:cxnSpLocks noChangeShapeType="1"/>
              </p:cNvCxnSpPr>
              <p:nvPr/>
            </p:nvCxnSpPr>
            <p:spPr bwMode="auto">
              <a:xfrm>
                <a:off x="3851920"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99" name="Straight Connector 40"/>
              <p:cNvCxnSpPr>
                <a:cxnSpLocks noChangeShapeType="1"/>
              </p:cNvCxnSpPr>
              <p:nvPr/>
            </p:nvCxnSpPr>
            <p:spPr bwMode="auto">
              <a:xfrm>
                <a:off x="3923928" y="335699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0" name="Straight Connector 41"/>
              <p:cNvCxnSpPr>
                <a:cxnSpLocks noChangeShapeType="1"/>
              </p:cNvCxnSpPr>
              <p:nvPr/>
            </p:nvCxnSpPr>
            <p:spPr bwMode="auto">
              <a:xfrm>
                <a:off x="5732512" y="285293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1" name="Straight Connector 42"/>
              <p:cNvCxnSpPr>
                <a:cxnSpLocks noChangeShapeType="1"/>
              </p:cNvCxnSpPr>
              <p:nvPr/>
            </p:nvCxnSpPr>
            <p:spPr bwMode="auto">
              <a:xfrm>
                <a:off x="5148064" y="285293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2" name="Straight Connector 43"/>
              <p:cNvCxnSpPr>
                <a:cxnSpLocks noChangeShapeType="1"/>
              </p:cNvCxnSpPr>
              <p:nvPr/>
            </p:nvCxnSpPr>
            <p:spPr bwMode="auto">
              <a:xfrm>
                <a:off x="4283968"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3" name="Straight Connector 44"/>
              <p:cNvCxnSpPr>
                <a:cxnSpLocks noChangeShapeType="1"/>
              </p:cNvCxnSpPr>
              <p:nvPr/>
            </p:nvCxnSpPr>
            <p:spPr bwMode="auto">
              <a:xfrm>
                <a:off x="4508376" y="285293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4" name="Straight Connector 45"/>
              <p:cNvCxnSpPr>
                <a:cxnSpLocks noChangeShapeType="1"/>
              </p:cNvCxnSpPr>
              <p:nvPr/>
            </p:nvCxnSpPr>
            <p:spPr bwMode="auto">
              <a:xfrm>
                <a:off x="3851920" y="292494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5" name="Straight Connector 46"/>
              <p:cNvCxnSpPr>
                <a:cxnSpLocks noChangeShapeType="1"/>
              </p:cNvCxnSpPr>
              <p:nvPr/>
            </p:nvCxnSpPr>
            <p:spPr bwMode="auto">
              <a:xfrm>
                <a:off x="3347864" y="3212976"/>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6" name="Straight Connector 47"/>
              <p:cNvCxnSpPr>
                <a:cxnSpLocks noChangeShapeType="1"/>
              </p:cNvCxnSpPr>
              <p:nvPr/>
            </p:nvCxnSpPr>
            <p:spPr bwMode="auto">
              <a:xfrm>
                <a:off x="4644008" y="407707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7" name="Straight Connector 48"/>
              <p:cNvCxnSpPr>
                <a:cxnSpLocks noChangeShapeType="1"/>
              </p:cNvCxnSpPr>
              <p:nvPr/>
            </p:nvCxnSpPr>
            <p:spPr bwMode="auto">
              <a:xfrm>
                <a:off x="4860032" y="3645024"/>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8" name="Straight Connector 49"/>
              <p:cNvCxnSpPr>
                <a:cxnSpLocks noChangeShapeType="1"/>
              </p:cNvCxnSpPr>
              <p:nvPr/>
            </p:nvCxnSpPr>
            <p:spPr bwMode="auto">
              <a:xfrm>
                <a:off x="5652120" y="3356992"/>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309" name="Straight Connector 50"/>
              <p:cNvCxnSpPr>
                <a:cxnSpLocks noChangeShapeType="1"/>
              </p:cNvCxnSpPr>
              <p:nvPr/>
            </p:nvCxnSpPr>
            <p:spPr bwMode="auto">
              <a:xfrm>
                <a:off x="3851920" y="4149080"/>
                <a:ext cx="216024" cy="216024"/>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sp>
          <p:nvSpPr>
            <p:cNvPr id="227" name="Rectangle 165"/>
            <p:cNvSpPr>
              <a:spLocks noChangeArrowheads="1"/>
            </p:cNvSpPr>
            <p:nvPr/>
          </p:nvSpPr>
          <p:spPr bwMode="auto">
            <a:xfrm>
              <a:off x="9684053" y="3208985"/>
              <a:ext cx="1861575" cy="1236514"/>
            </a:xfrm>
            <a:prstGeom prst="rect">
              <a:avLst/>
            </a:pr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sp>
          <p:nvSpPr>
            <p:cNvPr id="228" name="TextBox 207"/>
            <p:cNvSpPr txBox="1">
              <a:spLocks noChangeArrowheads="1"/>
            </p:cNvSpPr>
            <p:nvPr/>
          </p:nvSpPr>
          <p:spPr bwMode="auto">
            <a:xfrm>
              <a:off x="9956285" y="2863994"/>
              <a:ext cx="16658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457200" eaLnBrk="1" hangingPunct="1"/>
              <a:r>
                <a:rPr lang="en-US" sz="1600" dirty="0">
                  <a:solidFill>
                    <a:prstClr val="black"/>
                  </a:solidFill>
                </a:rPr>
                <a:t>Right eye image</a:t>
              </a:r>
            </a:p>
          </p:txBody>
        </p:sp>
        <p:sp>
          <p:nvSpPr>
            <p:cNvPr id="229" name="TextBox 208"/>
            <p:cNvSpPr txBox="1">
              <a:spLocks noChangeArrowheads="1"/>
            </p:cNvSpPr>
            <p:nvPr/>
          </p:nvSpPr>
          <p:spPr bwMode="auto">
            <a:xfrm>
              <a:off x="8702141" y="4515952"/>
              <a:ext cx="17684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457200" eaLnBrk="1" hangingPunct="1"/>
              <a:r>
                <a:rPr lang="en-US" sz="1600" dirty="0">
                  <a:solidFill>
                    <a:prstClr val="black"/>
                  </a:solidFill>
                </a:rPr>
                <a:t>Fused perception</a:t>
              </a:r>
            </a:p>
          </p:txBody>
        </p:sp>
        <p:cxnSp>
          <p:nvCxnSpPr>
            <p:cNvPr id="230" name="Straight Arrow Connector 229"/>
            <p:cNvCxnSpPr/>
            <p:nvPr/>
          </p:nvCxnSpPr>
          <p:spPr bwMode="auto">
            <a:xfrm>
              <a:off x="8615657" y="4429237"/>
              <a:ext cx="137080" cy="20708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31" name="Straight Arrow Connector 230"/>
            <p:cNvCxnSpPr/>
            <p:nvPr/>
          </p:nvCxnSpPr>
          <p:spPr bwMode="auto">
            <a:xfrm flipH="1">
              <a:off x="10311519" y="4451936"/>
              <a:ext cx="156574" cy="21209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32" name="Rectangle 1"/>
            <p:cNvSpPr>
              <a:spLocks noChangeArrowheads="1"/>
            </p:cNvSpPr>
            <p:nvPr/>
          </p:nvSpPr>
          <p:spPr bwMode="auto">
            <a:xfrm>
              <a:off x="7356547" y="3207799"/>
              <a:ext cx="1860573" cy="1237699"/>
            </a:xfrm>
            <a:prstGeom prst="rect">
              <a:avLst/>
            </a:prstGeom>
            <a:noFill/>
            <a:ln w="1905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hangingPunct="0"/>
              <a:endParaRPr lang="en-US">
                <a:solidFill>
                  <a:prstClr val="black"/>
                </a:solidFill>
              </a:endParaRPr>
            </a:p>
          </p:txBody>
        </p:sp>
        <p:cxnSp>
          <p:nvCxnSpPr>
            <p:cNvPr id="233" name="Straight Connector 13"/>
            <p:cNvCxnSpPr>
              <a:cxnSpLocks noChangeShapeType="1"/>
            </p:cNvCxnSpPr>
            <p:nvPr/>
          </p:nvCxnSpPr>
          <p:spPr bwMode="auto">
            <a:xfrm>
              <a:off x="8808703" y="4230246"/>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4" name="Straight Connector 14"/>
            <p:cNvCxnSpPr>
              <a:cxnSpLocks noChangeShapeType="1"/>
            </p:cNvCxnSpPr>
            <p:nvPr/>
          </p:nvCxnSpPr>
          <p:spPr bwMode="auto">
            <a:xfrm>
              <a:off x="8717944" y="3961182"/>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5" name="Straight Connector 16"/>
            <p:cNvCxnSpPr>
              <a:cxnSpLocks noChangeShapeType="1"/>
            </p:cNvCxnSpPr>
            <p:nvPr/>
          </p:nvCxnSpPr>
          <p:spPr bwMode="auto">
            <a:xfrm rot="5400000">
              <a:off x="7661556" y="3704767"/>
              <a:ext cx="161439" cy="136140"/>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6" name="Straight Connector 18"/>
            <p:cNvCxnSpPr>
              <a:cxnSpLocks noChangeShapeType="1"/>
            </p:cNvCxnSpPr>
            <p:nvPr/>
          </p:nvCxnSpPr>
          <p:spPr bwMode="auto">
            <a:xfrm>
              <a:off x="8138573" y="406880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7" name="Straight Connector 19"/>
            <p:cNvCxnSpPr>
              <a:cxnSpLocks noChangeShapeType="1"/>
            </p:cNvCxnSpPr>
            <p:nvPr/>
          </p:nvCxnSpPr>
          <p:spPr bwMode="auto">
            <a:xfrm>
              <a:off x="8234616" y="3799743"/>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8" name="Straight Connector 20"/>
            <p:cNvCxnSpPr>
              <a:cxnSpLocks noChangeShapeType="1"/>
            </p:cNvCxnSpPr>
            <p:nvPr/>
          </p:nvCxnSpPr>
          <p:spPr bwMode="auto">
            <a:xfrm>
              <a:off x="8354904" y="3584490"/>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39" name="Straight Connector 22"/>
            <p:cNvCxnSpPr>
              <a:cxnSpLocks noChangeShapeType="1"/>
            </p:cNvCxnSpPr>
            <p:nvPr/>
          </p:nvCxnSpPr>
          <p:spPr bwMode="auto">
            <a:xfrm>
              <a:off x="8400284" y="3961182"/>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0" name="Straight Connector 23"/>
            <p:cNvCxnSpPr>
              <a:cxnSpLocks noChangeShapeType="1"/>
            </p:cNvCxnSpPr>
            <p:nvPr/>
          </p:nvCxnSpPr>
          <p:spPr bwMode="auto">
            <a:xfrm>
              <a:off x="8491044" y="353067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1" name="Straight Connector 24"/>
            <p:cNvCxnSpPr>
              <a:cxnSpLocks noChangeShapeType="1"/>
            </p:cNvCxnSpPr>
            <p:nvPr/>
          </p:nvCxnSpPr>
          <p:spPr bwMode="auto">
            <a:xfrm>
              <a:off x="7447308"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2" name="Straight Connector 26"/>
            <p:cNvCxnSpPr>
              <a:cxnSpLocks noChangeShapeType="1"/>
            </p:cNvCxnSpPr>
            <p:nvPr/>
          </p:nvCxnSpPr>
          <p:spPr bwMode="auto">
            <a:xfrm>
              <a:off x="7719587" y="3961182"/>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3" name="Straight Connector 27"/>
            <p:cNvCxnSpPr>
              <a:cxnSpLocks noChangeShapeType="1"/>
            </p:cNvCxnSpPr>
            <p:nvPr/>
          </p:nvCxnSpPr>
          <p:spPr bwMode="auto">
            <a:xfrm>
              <a:off x="7447308" y="3907368"/>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4" name="Straight Connector 28"/>
            <p:cNvCxnSpPr>
              <a:cxnSpLocks noChangeShapeType="1"/>
            </p:cNvCxnSpPr>
            <p:nvPr/>
          </p:nvCxnSpPr>
          <p:spPr bwMode="auto">
            <a:xfrm>
              <a:off x="8717944" y="3745929"/>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5" name="Straight Connector 30"/>
            <p:cNvCxnSpPr>
              <a:cxnSpLocks noChangeShapeType="1"/>
            </p:cNvCxnSpPr>
            <p:nvPr/>
          </p:nvCxnSpPr>
          <p:spPr bwMode="auto">
            <a:xfrm>
              <a:off x="7401928" y="363830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6" name="Straight Connector 32"/>
            <p:cNvCxnSpPr>
              <a:cxnSpLocks noChangeShapeType="1"/>
            </p:cNvCxnSpPr>
            <p:nvPr/>
          </p:nvCxnSpPr>
          <p:spPr bwMode="auto">
            <a:xfrm>
              <a:off x="8944843" y="401499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7" name="Straight Connector 33"/>
            <p:cNvCxnSpPr>
              <a:cxnSpLocks noChangeShapeType="1"/>
            </p:cNvCxnSpPr>
            <p:nvPr/>
          </p:nvCxnSpPr>
          <p:spPr bwMode="auto">
            <a:xfrm>
              <a:off x="8990222"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8" name="Straight Connector 34"/>
            <p:cNvCxnSpPr>
              <a:cxnSpLocks noChangeShapeType="1"/>
            </p:cNvCxnSpPr>
            <p:nvPr/>
          </p:nvCxnSpPr>
          <p:spPr bwMode="auto">
            <a:xfrm>
              <a:off x="8536424"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49" name="Straight Connector 35"/>
            <p:cNvCxnSpPr>
              <a:cxnSpLocks noChangeShapeType="1"/>
            </p:cNvCxnSpPr>
            <p:nvPr/>
          </p:nvCxnSpPr>
          <p:spPr bwMode="auto">
            <a:xfrm>
              <a:off x="7991865"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0" name="Straight Connector 36"/>
            <p:cNvCxnSpPr>
              <a:cxnSpLocks noChangeShapeType="1"/>
            </p:cNvCxnSpPr>
            <p:nvPr/>
          </p:nvCxnSpPr>
          <p:spPr bwMode="auto">
            <a:xfrm>
              <a:off x="8082625"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1" name="Straight Connector 38"/>
            <p:cNvCxnSpPr>
              <a:cxnSpLocks noChangeShapeType="1"/>
            </p:cNvCxnSpPr>
            <p:nvPr/>
          </p:nvCxnSpPr>
          <p:spPr bwMode="auto">
            <a:xfrm>
              <a:off x="7628827" y="4122621"/>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2" name="Straight Connector 39"/>
            <p:cNvCxnSpPr>
              <a:cxnSpLocks noChangeShapeType="1"/>
            </p:cNvCxnSpPr>
            <p:nvPr/>
          </p:nvCxnSpPr>
          <p:spPr bwMode="auto">
            <a:xfrm>
              <a:off x="7855726"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3" name="Straight Connector 40"/>
            <p:cNvCxnSpPr>
              <a:cxnSpLocks noChangeShapeType="1"/>
            </p:cNvCxnSpPr>
            <p:nvPr/>
          </p:nvCxnSpPr>
          <p:spPr bwMode="auto">
            <a:xfrm>
              <a:off x="7901106" y="363830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4" name="Straight Connector 43"/>
            <p:cNvCxnSpPr>
              <a:cxnSpLocks noChangeShapeType="1"/>
            </p:cNvCxnSpPr>
            <p:nvPr/>
          </p:nvCxnSpPr>
          <p:spPr bwMode="auto">
            <a:xfrm>
              <a:off x="8128005" y="353067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5" name="Straight Connector 46"/>
            <p:cNvCxnSpPr>
              <a:cxnSpLocks noChangeShapeType="1"/>
            </p:cNvCxnSpPr>
            <p:nvPr/>
          </p:nvCxnSpPr>
          <p:spPr bwMode="auto">
            <a:xfrm>
              <a:off x="7538067" y="3530677"/>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6" name="Straight Connector 47"/>
            <p:cNvCxnSpPr>
              <a:cxnSpLocks noChangeShapeType="1"/>
            </p:cNvCxnSpPr>
            <p:nvPr/>
          </p:nvCxnSpPr>
          <p:spPr bwMode="auto">
            <a:xfrm>
              <a:off x="8354904" y="417643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7" name="Straight Connector 48"/>
            <p:cNvCxnSpPr>
              <a:cxnSpLocks noChangeShapeType="1"/>
            </p:cNvCxnSpPr>
            <p:nvPr/>
          </p:nvCxnSpPr>
          <p:spPr bwMode="auto">
            <a:xfrm>
              <a:off x="8491044" y="3853555"/>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8" name="Straight Connector 49"/>
            <p:cNvCxnSpPr>
              <a:cxnSpLocks noChangeShapeType="1"/>
            </p:cNvCxnSpPr>
            <p:nvPr/>
          </p:nvCxnSpPr>
          <p:spPr bwMode="auto">
            <a:xfrm>
              <a:off x="8990222" y="3638304"/>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59" name="Straight Connector 50"/>
            <p:cNvCxnSpPr>
              <a:cxnSpLocks noChangeShapeType="1"/>
            </p:cNvCxnSpPr>
            <p:nvPr/>
          </p:nvCxnSpPr>
          <p:spPr bwMode="auto">
            <a:xfrm>
              <a:off x="7855726" y="4230246"/>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nvGrpSpPr>
            <p:cNvPr id="260" name="Group 259"/>
            <p:cNvGrpSpPr/>
            <p:nvPr/>
          </p:nvGrpSpPr>
          <p:grpSpPr>
            <a:xfrm>
              <a:off x="7492432" y="3249767"/>
              <a:ext cx="1684337" cy="322878"/>
              <a:chOff x="8240897" y="4879923"/>
              <a:chExt cx="1684337" cy="322878"/>
            </a:xfrm>
          </p:grpSpPr>
          <p:cxnSp>
            <p:nvCxnSpPr>
              <p:cNvPr id="262" name="Straight Connector 31"/>
              <p:cNvCxnSpPr>
                <a:cxnSpLocks noChangeShapeType="1"/>
              </p:cNvCxnSpPr>
              <p:nvPr/>
            </p:nvCxnSpPr>
            <p:spPr bwMode="auto">
              <a:xfrm>
                <a:off x="9647672" y="5041362"/>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nvGrpSpPr>
              <p:cNvPr id="263" name="Group 262"/>
              <p:cNvGrpSpPr/>
              <p:nvPr/>
            </p:nvGrpSpPr>
            <p:grpSpPr>
              <a:xfrm>
                <a:off x="8240897" y="4879923"/>
                <a:ext cx="1684337" cy="269065"/>
                <a:chOff x="8240897" y="4879923"/>
                <a:chExt cx="1684337" cy="269065"/>
              </a:xfrm>
            </p:grpSpPr>
            <p:cxnSp>
              <p:nvCxnSpPr>
                <p:cNvPr id="264" name="Straight Connector 17"/>
                <p:cNvCxnSpPr>
                  <a:cxnSpLocks noChangeShapeType="1"/>
                </p:cNvCxnSpPr>
                <p:nvPr/>
              </p:nvCxnSpPr>
              <p:spPr bwMode="auto">
                <a:xfrm>
                  <a:off x="8790739"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65" name="Straight Connector 21"/>
                <p:cNvCxnSpPr>
                  <a:cxnSpLocks noChangeShapeType="1"/>
                </p:cNvCxnSpPr>
                <p:nvPr/>
              </p:nvCxnSpPr>
              <p:spPr bwMode="auto">
                <a:xfrm>
                  <a:off x="9239254"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66" name="Straight Connector 25"/>
                <p:cNvCxnSpPr>
                  <a:cxnSpLocks noChangeShapeType="1"/>
                </p:cNvCxnSpPr>
                <p:nvPr/>
              </p:nvCxnSpPr>
              <p:spPr bwMode="auto">
                <a:xfrm>
                  <a:off x="8240897"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67" name="Straight Connector 29"/>
                <p:cNvCxnSpPr>
                  <a:cxnSpLocks noChangeShapeType="1"/>
                </p:cNvCxnSpPr>
                <p:nvPr/>
              </p:nvCxnSpPr>
              <p:spPr bwMode="auto">
                <a:xfrm>
                  <a:off x="8467797" y="4987549"/>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68" name="Straight Connector 41"/>
                <p:cNvCxnSpPr>
                  <a:cxnSpLocks noChangeShapeType="1"/>
                </p:cNvCxnSpPr>
                <p:nvPr/>
              </p:nvCxnSpPr>
              <p:spPr bwMode="auto">
                <a:xfrm>
                  <a:off x="9789095" y="4879923"/>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69" name="Straight Connector 42"/>
                <p:cNvCxnSpPr>
                  <a:cxnSpLocks noChangeShapeType="1"/>
                </p:cNvCxnSpPr>
                <p:nvPr/>
              </p:nvCxnSpPr>
              <p:spPr bwMode="auto">
                <a:xfrm>
                  <a:off x="9420773" y="4879923"/>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0" name="Straight Connector 44"/>
                <p:cNvCxnSpPr>
                  <a:cxnSpLocks noChangeShapeType="1"/>
                </p:cNvCxnSpPr>
                <p:nvPr/>
              </p:nvCxnSpPr>
              <p:spPr bwMode="auto">
                <a:xfrm>
                  <a:off x="9017638" y="4879923"/>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cxnSp>
              <p:nvCxnSpPr>
                <p:cNvPr id="271" name="Straight Connector 45"/>
                <p:cNvCxnSpPr>
                  <a:cxnSpLocks noChangeShapeType="1"/>
                </p:cNvCxnSpPr>
                <p:nvPr/>
              </p:nvCxnSpPr>
              <p:spPr bwMode="auto">
                <a:xfrm>
                  <a:off x="8603936" y="4933736"/>
                  <a:ext cx="136139"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grpSp>
        </p:grpSp>
        <p:sp>
          <p:nvSpPr>
            <p:cNvPr id="261" name="TextBox 207"/>
            <p:cNvSpPr txBox="1">
              <a:spLocks noChangeArrowheads="1"/>
            </p:cNvSpPr>
            <p:nvPr/>
          </p:nvSpPr>
          <p:spPr bwMode="auto">
            <a:xfrm>
              <a:off x="7606137" y="2901277"/>
              <a:ext cx="15311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defTabSz="457200" eaLnBrk="1" hangingPunct="1"/>
              <a:r>
                <a:rPr lang="en-US" sz="1600" dirty="0">
                  <a:solidFill>
                    <a:prstClr val="black"/>
                  </a:solidFill>
                </a:rPr>
                <a:t>Left eye image</a:t>
              </a:r>
            </a:p>
          </p:txBody>
        </p:sp>
      </p:grpSp>
      <p:cxnSp>
        <p:nvCxnSpPr>
          <p:cNvPr id="310" name="Straight Connector 15"/>
          <p:cNvCxnSpPr>
            <a:cxnSpLocks noChangeShapeType="1"/>
          </p:cNvCxnSpPr>
          <p:nvPr/>
        </p:nvCxnSpPr>
        <p:spPr bwMode="auto">
          <a:xfrm>
            <a:off x="8147083" y="3469551"/>
            <a:ext cx="136140" cy="161439"/>
          </a:xfrm>
          <a:prstGeom prst="line">
            <a:avLst/>
          </a:prstGeom>
          <a:noFill/>
          <a:ln w="76200" cmpd="sng">
            <a:solidFill>
              <a:schemeClr val="tx1"/>
            </a:solidFill>
            <a:round/>
            <a:headEnd/>
            <a:tailEnd/>
          </a:ln>
          <a:extLst>
            <a:ext uri="{909E8E84-426E-40dd-AFC4-6F175D3DCCD1}">
              <a14:hiddenFill xmlns="" xmlns:a14="http://schemas.microsoft.com/office/drawing/2010/main">
                <a:noFill/>
              </a14:hiddenFill>
            </a:ext>
          </a:extLst>
        </p:spPr>
      </p:cxnSp>
      <p:sp>
        <p:nvSpPr>
          <p:cNvPr id="332" name="TextBox 331"/>
          <p:cNvSpPr txBox="1"/>
          <p:nvPr/>
        </p:nvSpPr>
        <p:spPr>
          <a:xfrm>
            <a:off x="6822574" y="6031750"/>
            <a:ext cx="4274278" cy="646331"/>
          </a:xfrm>
          <a:prstGeom prst="rect">
            <a:avLst/>
          </a:prstGeom>
          <a:solidFill>
            <a:srgbClr val="FFFF00"/>
          </a:solidFill>
        </p:spPr>
        <p:txBody>
          <a:bodyPr wrap="square" rtlCol="0">
            <a:spAutoFit/>
          </a:bodyPr>
          <a:lstStyle/>
          <a:p>
            <a:r>
              <a:rPr lang="en-GB" dirty="0" smtClean="0"/>
              <a:t>RT for monocular (M) condition versus RT for </a:t>
            </a:r>
            <a:r>
              <a:rPr lang="en-GB" smtClean="0"/>
              <a:t>dichoptic </a:t>
            </a:r>
            <a:r>
              <a:rPr lang="en-GB" smtClean="0"/>
              <a:t>incongruent </a:t>
            </a:r>
            <a:r>
              <a:rPr lang="en-GB" smtClean="0"/>
              <a:t>(</a:t>
            </a:r>
            <a:r>
              <a:rPr lang="en-GB" smtClean="0"/>
              <a:t>DI) </a:t>
            </a:r>
            <a:r>
              <a:rPr lang="en-GB" dirty="0" smtClean="0"/>
              <a:t>condition</a:t>
            </a:r>
            <a:endParaRPr lang="en-GB" dirty="0"/>
          </a:p>
        </p:txBody>
      </p:sp>
      <p:pic>
        <p:nvPicPr>
          <p:cNvPr id="4" name="Picture 3"/>
          <p:cNvPicPr>
            <a:picLocks noChangeAspect="1"/>
          </p:cNvPicPr>
          <p:nvPr/>
        </p:nvPicPr>
        <p:blipFill>
          <a:blip r:embed="rId3"/>
          <a:stretch>
            <a:fillRect/>
          </a:stretch>
        </p:blipFill>
        <p:spPr>
          <a:xfrm>
            <a:off x="6603318" y="599754"/>
            <a:ext cx="4375672" cy="2162190"/>
          </a:xfrm>
          <a:prstGeom prst="rect">
            <a:avLst/>
          </a:prstGeom>
        </p:spPr>
      </p:pic>
    </p:spTree>
    <p:extLst>
      <p:ext uri="{BB962C8B-B14F-4D97-AF65-F5344CB8AC3E}">
        <p14:creationId xmlns:p14="http://schemas.microsoft.com/office/powerpoint/2010/main" val="26103829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par>
                                <p:cTn id="18" presetID="10" presetClass="entr" presetSubtype="0" fill="hold" nodeType="withEffect">
                                  <p:stCondLst>
                                    <p:cond delay="0"/>
                                  </p:stCondLst>
                                  <p:childTnLst>
                                    <p:set>
                                      <p:cBhvr>
                                        <p:cTn id="19" dur="1" fill="hold">
                                          <p:stCondLst>
                                            <p:cond delay="0"/>
                                          </p:stCondLst>
                                        </p:cTn>
                                        <p:tgtEl>
                                          <p:spTgt spid="310"/>
                                        </p:tgtEl>
                                        <p:attrNameLst>
                                          <p:attrName>style.visibility</p:attrName>
                                        </p:attrNameLst>
                                      </p:cBhvr>
                                      <p:to>
                                        <p:strVal val="visible"/>
                                      </p:to>
                                    </p:set>
                                    <p:animEffect transition="in" filter="fade">
                                      <p:cBhvr>
                                        <p:cTn id="20" dur="500"/>
                                        <p:tgtEl>
                                          <p:spTgt spid="310"/>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00768 -0.00115 L 0.18398 0.00417 " pathEditMode="relative" rAng="0" ptsTypes="AA">
                                      <p:cBhvr>
                                        <p:cTn id="24" dur="2000" fill="hold"/>
                                        <p:tgtEl>
                                          <p:spTgt spid="310"/>
                                        </p:tgtEl>
                                        <p:attrNameLst>
                                          <p:attrName>ppt_x</p:attrName>
                                          <p:attrName>ppt_y</p:attrName>
                                        </p:attrNameLst>
                                      </p:cBhvr>
                                      <p:rCtr x="8815" y="255"/>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32"/>
                                        </p:tgtEl>
                                        <p:attrNameLst>
                                          <p:attrName>style.visibility</p:attrName>
                                        </p:attrNameLst>
                                      </p:cBhvr>
                                      <p:to>
                                        <p:strVal val="visible"/>
                                      </p:to>
                                    </p:set>
                                    <p:animEffect transition="in" filter="wipe(down)">
                                      <p:cBhvr>
                                        <p:cTn id="29" dur="500"/>
                                        <p:tgtEl>
                                          <p:spTgt spid="3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835" y="135012"/>
            <a:ext cx="11682237"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Two ways to measure visual attentional selection behaviourally: </a:t>
            </a:r>
            <a:r>
              <a:rPr lang="en-GB" sz="2000" dirty="0" smtClean="0">
                <a:solidFill>
                  <a:srgbClr val="FF0000"/>
                </a:solidFill>
                <a:latin typeface="Arial" panose="020B0604020202020204" pitchFamily="34" charset="0"/>
                <a:cs typeface="Arial" panose="020B0604020202020204" pitchFamily="34" charset="0"/>
              </a:rPr>
              <a:t>reaction times (RT) and cueing effects</a:t>
            </a:r>
            <a:endParaRPr lang="en-GB" sz="2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69883" y="750071"/>
            <a:ext cx="5450531" cy="400110"/>
          </a:xfrm>
          <a:prstGeom prst="rect">
            <a:avLst/>
          </a:prstGeom>
          <a:noFill/>
        </p:spPr>
        <p:txBody>
          <a:bodyPr wrap="none" rtlCol="0">
            <a:spAutoFit/>
          </a:bodyPr>
          <a:lstStyle/>
          <a:p>
            <a:r>
              <a:rPr lang="en-GB" sz="2000" b="1" dirty="0" smtClean="0">
                <a:solidFill>
                  <a:srgbClr val="FF0000"/>
                </a:solidFill>
                <a:latin typeface="Arial" panose="020B0604020202020204" pitchFamily="34" charset="0"/>
                <a:cs typeface="Arial" panose="020B0604020202020204" pitchFamily="34" charset="0"/>
              </a:rPr>
              <a:t>Cueing effects in visual discrimination task</a:t>
            </a:r>
            <a:endParaRPr lang="en-GB" sz="2000" b="1" dirty="0">
              <a:solidFill>
                <a:srgbClr val="FF0000"/>
              </a:solidFill>
              <a:latin typeface="Arial" panose="020B0604020202020204" pitchFamily="34" charset="0"/>
              <a:cs typeface="Arial" panose="020B0604020202020204" pitchFamily="34" charset="0"/>
            </a:endParaRPr>
          </a:p>
        </p:txBody>
      </p:sp>
      <p:grpSp>
        <p:nvGrpSpPr>
          <p:cNvPr id="20" name="Group 19"/>
          <p:cNvGrpSpPr/>
          <p:nvPr/>
        </p:nvGrpSpPr>
        <p:grpSpPr>
          <a:xfrm>
            <a:off x="98191" y="2692244"/>
            <a:ext cx="5173417" cy="2990537"/>
            <a:chOff x="92054" y="1716475"/>
            <a:chExt cx="6089824" cy="4064496"/>
          </a:xfrm>
        </p:grpSpPr>
        <p:pic>
          <p:nvPicPr>
            <p:cNvPr id="2" name="Picture 1"/>
            <p:cNvPicPr>
              <a:picLocks noChangeAspect="1"/>
            </p:cNvPicPr>
            <p:nvPr/>
          </p:nvPicPr>
          <p:blipFill>
            <a:blip r:embed="rId2"/>
            <a:stretch>
              <a:fillRect/>
            </a:stretch>
          </p:blipFill>
          <p:spPr>
            <a:xfrm>
              <a:off x="269883" y="1716475"/>
              <a:ext cx="5911995" cy="4064496"/>
            </a:xfrm>
            <a:prstGeom prst="rect">
              <a:avLst/>
            </a:prstGeom>
          </p:spPr>
        </p:pic>
        <p:sp>
          <p:nvSpPr>
            <p:cNvPr id="17" name="Rectangle 16"/>
            <p:cNvSpPr/>
            <p:nvPr/>
          </p:nvSpPr>
          <p:spPr bwMode="auto">
            <a:xfrm>
              <a:off x="92054" y="3694422"/>
              <a:ext cx="4105594" cy="18226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Helvetica" charset="0"/>
              </a:endParaRPr>
            </a:p>
          </p:txBody>
        </p:sp>
        <p:sp>
          <p:nvSpPr>
            <p:cNvPr id="18" name="Rectangle 17"/>
            <p:cNvSpPr/>
            <p:nvPr/>
          </p:nvSpPr>
          <p:spPr bwMode="auto">
            <a:xfrm>
              <a:off x="769696" y="4309482"/>
              <a:ext cx="3822292" cy="1011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Helvetica" charset="0"/>
              </a:endParaRPr>
            </a:p>
          </p:txBody>
        </p:sp>
        <p:sp>
          <p:nvSpPr>
            <p:cNvPr id="19" name="Rectangle 18"/>
            <p:cNvSpPr/>
            <p:nvPr/>
          </p:nvSpPr>
          <p:spPr bwMode="auto">
            <a:xfrm>
              <a:off x="4234470" y="3240291"/>
              <a:ext cx="394340" cy="4565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Helvetica" charset="0"/>
              </a:endParaRPr>
            </a:p>
          </p:txBody>
        </p:sp>
      </p:grpSp>
      <p:pic>
        <p:nvPicPr>
          <p:cNvPr id="21" name="Picture 20"/>
          <p:cNvPicPr>
            <a:picLocks noChangeAspect="1"/>
          </p:cNvPicPr>
          <p:nvPr/>
        </p:nvPicPr>
        <p:blipFill>
          <a:blip r:embed="rId3"/>
          <a:stretch>
            <a:fillRect/>
          </a:stretch>
        </p:blipFill>
        <p:spPr>
          <a:xfrm>
            <a:off x="6588817" y="535122"/>
            <a:ext cx="5265255" cy="4650412"/>
          </a:xfrm>
          <a:prstGeom prst="rect">
            <a:avLst/>
          </a:prstGeom>
        </p:spPr>
      </p:pic>
      <p:cxnSp>
        <p:nvCxnSpPr>
          <p:cNvPr id="23" name="Straight Arrow Connector 22"/>
          <p:cNvCxnSpPr/>
          <p:nvPr/>
        </p:nvCxnSpPr>
        <p:spPr bwMode="auto">
          <a:xfrm flipV="1">
            <a:off x="5271608" y="3618850"/>
            <a:ext cx="868403" cy="14715"/>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a:off x="5358944" y="4728328"/>
            <a:ext cx="903061" cy="13637"/>
          </a:xfrm>
          <a:prstGeom prst="straightConnector1">
            <a:avLst/>
          </a:prstGeom>
          <a:solidFill>
            <a:schemeClr val="accent1"/>
          </a:solidFill>
          <a:ln w="76200" cap="flat" cmpd="sng" algn="ctr">
            <a:solidFill>
              <a:srgbClr val="41E33D"/>
            </a:solidFill>
            <a:prstDash val="solid"/>
            <a:round/>
            <a:headEnd type="none" w="med" len="med"/>
            <a:tailEnd type="triangle"/>
          </a:ln>
          <a:effectLst/>
        </p:spPr>
      </p:cxnSp>
      <p:sp>
        <p:nvSpPr>
          <p:cNvPr id="27" name="TextBox 26"/>
          <p:cNvSpPr txBox="1"/>
          <p:nvPr/>
        </p:nvSpPr>
        <p:spPr>
          <a:xfrm>
            <a:off x="445861" y="1302358"/>
            <a:ext cx="5157142" cy="707886"/>
          </a:xfrm>
          <a:prstGeom prst="rect">
            <a:avLst/>
          </a:prstGeom>
          <a:noFill/>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 improvement in performance accuracy between valid and invalid cueing</a:t>
            </a:r>
            <a:endParaRPr lang="en-GB" sz="2000" dirty="0">
              <a:solidFill>
                <a:srgbClr val="FF0000"/>
              </a:solidFill>
              <a:latin typeface="Arial" panose="020B0604020202020204" pitchFamily="34" charset="0"/>
              <a:cs typeface="Arial" panose="020B0604020202020204" pitchFamily="34" charset="0"/>
            </a:endParaRPr>
          </a:p>
        </p:txBody>
      </p:sp>
      <p:sp>
        <p:nvSpPr>
          <p:cNvPr id="28" name="TextBox 27"/>
          <p:cNvSpPr txBox="1"/>
          <p:nvPr/>
        </p:nvSpPr>
        <p:spPr>
          <a:xfrm>
            <a:off x="6043368" y="3033225"/>
            <a:ext cx="1424301" cy="369332"/>
          </a:xfrm>
          <a:prstGeom prst="rect">
            <a:avLst/>
          </a:prstGeom>
          <a:solidFill>
            <a:srgbClr val="FF0000"/>
          </a:solidFill>
        </p:spPr>
        <p:txBody>
          <a:bodyPr wrap="none" rtlCol="0">
            <a:spAutoFit/>
          </a:bodyPr>
          <a:lstStyle/>
          <a:p>
            <a:r>
              <a:rPr lang="en-GB" dirty="0" smtClean="0">
                <a:solidFill>
                  <a:schemeClr val="bg1"/>
                </a:solidFill>
                <a:latin typeface="Arial" panose="020B0604020202020204" pitchFamily="34" charset="0"/>
                <a:cs typeface="Arial" panose="020B0604020202020204" pitchFamily="34" charset="0"/>
              </a:rPr>
              <a:t>Valid cueing</a:t>
            </a:r>
            <a:endParaRPr lang="en-GB"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5238176" y="4861167"/>
            <a:ext cx="1582484" cy="369332"/>
          </a:xfrm>
          <a:prstGeom prst="rect">
            <a:avLst/>
          </a:prstGeom>
          <a:solidFill>
            <a:srgbClr val="41E33D"/>
          </a:solidFill>
        </p:spPr>
        <p:txBody>
          <a:bodyPr wrap="none" rtlCol="0">
            <a:spAutoFit/>
          </a:bodyPr>
          <a:lstStyle/>
          <a:p>
            <a:r>
              <a:rPr lang="en-GB" dirty="0" smtClean="0">
                <a:solidFill>
                  <a:schemeClr val="bg1"/>
                </a:solidFill>
                <a:latin typeface="Arial" panose="020B0604020202020204" pitchFamily="34" charset="0"/>
                <a:cs typeface="Arial" panose="020B0604020202020204" pitchFamily="34" charset="0"/>
              </a:rPr>
              <a:t>invalid cueing</a:t>
            </a:r>
            <a:endParaRPr lang="en-GB"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5572727" y="1707455"/>
            <a:ext cx="941283" cy="369332"/>
          </a:xfrm>
          <a:prstGeom prst="rect">
            <a:avLst/>
          </a:prstGeom>
          <a:solidFill>
            <a:srgbClr val="0070C0"/>
          </a:solidFill>
        </p:spPr>
        <p:txBody>
          <a:bodyPr wrap="none" rtlCol="0">
            <a:spAutoFit/>
          </a:bodyPr>
          <a:lstStyle/>
          <a:p>
            <a:r>
              <a:rPr lang="en-GB" dirty="0" err="1" smtClean="0">
                <a:solidFill>
                  <a:schemeClr val="bg1"/>
                </a:solidFill>
                <a:latin typeface="Arial" panose="020B0604020202020204" pitchFamily="34" charset="0"/>
                <a:cs typeface="Arial" panose="020B0604020202020204" pitchFamily="34" charset="0"/>
              </a:rPr>
              <a:t>uncued</a:t>
            </a:r>
            <a:endParaRPr lang="en-GB" dirty="0">
              <a:solidFill>
                <a:schemeClr val="bg1"/>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4"/>
          <a:stretch>
            <a:fillRect/>
          </a:stretch>
        </p:blipFill>
        <p:spPr>
          <a:xfrm>
            <a:off x="7689063" y="5344130"/>
            <a:ext cx="3271463" cy="1425673"/>
          </a:xfrm>
          <a:prstGeom prst="rect">
            <a:avLst/>
          </a:prstGeom>
        </p:spPr>
      </p:pic>
    </p:spTree>
    <p:extLst>
      <p:ext uri="{BB962C8B-B14F-4D97-AF65-F5344CB8AC3E}">
        <p14:creationId xmlns:p14="http://schemas.microsoft.com/office/powerpoint/2010/main" val="1382896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37107" y="210031"/>
            <a:ext cx="5020926"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Week 1: From demo to experiment</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07/01: Overall plan and demo</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08/01: Flow diagram</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09/01: Defensive coding </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10/01: Coding</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Week 1</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Red: need a meeting room to show presentation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92D050"/>
                </a:solidFill>
                <a:effectLst/>
                <a:latin typeface="Calibri" panose="020F0502020204030204" pitchFamily="34" charset="0"/>
                <a:ea typeface="DengXian" panose="02010600030101010101" pitchFamily="2" charset="-122"/>
                <a:cs typeface="Times New Roman" panose="02020603050405020304" pitchFamily="18" charset="0"/>
              </a:rPr>
              <a:t>Green: if some students finished their work, they can try to do this event in advance.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91174472"/>
              </p:ext>
            </p:extLst>
          </p:nvPr>
        </p:nvGraphicFramePr>
        <p:xfrm>
          <a:off x="2653163" y="1443986"/>
          <a:ext cx="4904870" cy="4453745"/>
        </p:xfrm>
        <a:graphic>
          <a:graphicData uri="http://schemas.openxmlformats.org/drawingml/2006/table">
            <a:tbl>
              <a:tblPr firstRow="1" firstCol="1" lastRow="1" bandCol="1">
                <a:tableStyleId>{5C22544A-7EE6-4342-B048-85BDC9FD1C3A}</a:tableStyleId>
              </a:tblPr>
              <a:tblGrid>
                <a:gridCol w="460915"/>
                <a:gridCol w="888791"/>
                <a:gridCol w="888791"/>
                <a:gridCol w="888791"/>
                <a:gridCol w="888791"/>
                <a:gridCol w="888791"/>
              </a:tblGrid>
              <a:tr h="0">
                <a:tc>
                  <a:txBody>
                    <a:bodyPr/>
                    <a:lstStyle/>
                    <a:p>
                      <a:pPr algn="ctr">
                        <a:spcAft>
                          <a:spcPts val="0"/>
                        </a:spcAft>
                      </a:pPr>
                      <a:r>
                        <a:rPr lang="en-US" sz="1000" dirty="0">
                          <a:effectLst/>
                        </a:rPr>
                        <a:t> </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Monday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Tuesday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Wednesday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Thursday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dirty="0">
                          <a:effectLst/>
                        </a:rPr>
                        <a:t>Friday</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r>
              <a:tr h="803757">
                <a:tc>
                  <a:txBody>
                    <a:bodyPr/>
                    <a:lstStyle/>
                    <a:p>
                      <a:pPr algn="ctr">
                        <a:spcAft>
                          <a:spcPts val="0"/>
                        </a:spcAft>
                      </a:pPr>
                      <a:r>
                        <a:rPr lang="en-US" sz="1000">
                          <a:effectLst/>
                        </a:rPr>
                        <a:t>9:00-10:30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dirty="0">
                          <a:effectLst/>
                        </a:rPr>
                        <a:t> </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rowSpan="2">
                  <a:txBody>
                    <a:bodyPr/>
                    <a:lstStyle/>
                    <a:p>
                      <a:pPr algn="ctr">
                        <a:spcAft>
                          <a:spcPts val="0"/>
                        </a:spcAft>
                      </a:pPr>
                      <a:r>
                        <a:rPr lang="en-US" sz="900">
                          <a:effectLst/>
                        </a:rPr>
                        <a:t>Registration and computer set up.</a:t>
                      </a:r>
                      <a:endParaRPr lang="en-GB" sz="1000">
                        <a:effectLst/>
                      </a:endParaRPr>
                    </a:p>
                    <a:p>
                      <a:pPr algn="ctr">
                        <a:spcAft>
                          <a:spcPts val="0"/>
                        </a:spcAft>
                      </a:pPr>
                      <a:r>
                        <a:rPr lang="en-US" sz="900">
                          <a:effectLst/>
                        </a:rPr>
                        <a:t>Play with PTB Demos (</a:t>
                      </a:r>
                      <a:r>
                        <a:rPr lang="en-US" sz="900" u="sng">
                          <a:effectLst/>
                          <a:hlinkClick r:id="rId2"/>
                        </a:rPr>
                        <a:t>https://peterscarfe.com/ptbtutorials.html</a:t>
                      </a:r>
                      <a:r>
                        <a:rPr lang="en-US" sz="900">
                          <a:effectLst/>
                        </a:rPr>
                        <a:t>)</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Lecture (Flow diagram, run sample code and list useful functions) Zhaoping, Jinyou</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Coding</a:t>
                      </a:r>
                      <a:endParaRPr lang="en-GB" sz="1000">
                        <a:effectLst/>
                      </a:endParaRPr>
                    </a:p>
                    <a:p>
                      <a:pPr algn="ctr">
                        <a:spcAft>
                          <a:spcPts val="0"/>
                        </a:spcAft>
                      </a:pPr>
                      <a:r>
                        <a:rPr lang="en-US" sz="900">
                          <a:effectLst/>
                        </a:rPr>
                        <a:t>Advanced: Zhaoping’s presentation on visual illusion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rowSpan="2">
                  <a:txBody>
                    <a:bodyPr/>
                    <a:lstStyle/>
                    <a:p>
                      <a:pPr algn="ctr">
                        <a:spcAft>
                          <a:spcPts val="0"/>
                        </a:spcAft>
                      </a:pPr>
                      <a:r>
                        <a:rPr lang="en-US" sz="900">
                          <a:effectLst/>
                        </a:rPr>
                        <a:t>Coding</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r>
              <a:tr h="769094">
                <a:tc>
                  <a:txBody>
                    <a:bodyPr/>
                    <a:lstStyle/>
                    <a:p>
                      <a:pPr algn="ctr">
                        <a:spcAft>
                          <a:spcPts val="0"/>
                        </a:spcAft>
                      </a:pPr>
                      <a:r>
                        <a:rPr lang="en-US" sz="1000">
                          <a:effectLst/>
                        </a:rPr>
                        <a:t>10:30-12:00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vMerge="1">
                  <a:txBody>
                    <a:bodyPr/>
                    <a:lstStyle/>
                    <a:p>
                      <a:endParaRPr lang="en-GB"/>
                    </a:p>
                  </a:txBody>
                  <a:tcPr/>
                </a:tc>
                <a:tc>
                  <a:txBody>
                    <a:bodyPr/>
                    <a:lstStyle/>
                    <a:p>
                      <a:pPr algn="ctr">
                        <a:spcAft>
                          <a:spcPts val="0"/>
                        </a:spcAft>
                      </a:pPr>
                      <a:r>
                        <a:rPr lang="en-US" sz="900">
                          <a:effectLst/>
                        </a:rPr>
                        <a:t>Coding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Lecture (Defensive coding) 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vMerge="1">
                  <a:txBody>
                    <a:bodyPr/>
                    <a:lstStyle/>
                    <a:p>
                      <a:endParaRPr lang="en-GB"/>
                    </a:p>
                  </a:txBody>
                  <a:tcPr/>
                </a:tc>
              </a:tr>
              <a:tr h="155985">
                <a:tc gridSpan="6">
                  <a:txBody>
                    <a:bodyPr/>
                    <a:lstStyle/>
                    <a:p>
                      <a:pPr algn="ctr">
                        <a:spcAft>
                          <a:spcPts val="0"/>
                        </a:spcAft>
                      </a:pPr>
                      <a:r>
                        <a:rPr lang="en-US" sz="1000">
                          <a:effectLst/>
                        </a:rPr>
                        <a:t>Lunch</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1970">
                <a:tc>
                  <a:txBody>
                    <a:bodyPr/>
                    <a:lstStyle/>
                    <a:p>
                      <a:pPr algn="ctr">
                        <a:spcAft>
                          <a:spcPts val="0"/>
                        </a:spcAft>
                      </a:pPr>
                      <a:r>
                        <a:rPr lang="en-US" sz="1000">
                          <a:effectLst/>
                        </a:rPr>
                        <a:t>13:30-14:00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rowSpan="2">
                  <a:txBody>
                    <a:bodyPr/>
                    <a:lstStyle/>
                    <a:p>
                      <a:pPr algn="ctr">
                        <a:spcAft>
                          <a:spcPts val="0"/>
                        </a:spcAft>
                      </a:pPr>
                      <a:r>
                        <a:rPr lang="en-US" sz="900">
                          <a:effectLst/>
                        </a:rPr>
                        <a:t>Lecture (Overall plan, coding stimulus)</a:t>
                      </a:r>
                      <a:endParaRPr lang="en-GB" sz="1000">
                        <a:effectLst/>
                      </a:endParaRPr>
                    </a:p>
                    <a:p>
                      <a:pPr algn="ctr">
                        <a:spcAft>
                          <a:spcPts val="0"/>
                        </a:spcAft>
                      </a:pPr>
                      <a:r>
                        <a:rPr lang="en-US" sz="900">
                          <a:effectLst/>
                        </a:rPr>
                        <a:t>Zhaoping</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r>
              <a:tr h="751762">
                <a:tc>
                  <a:txBody>
                    <a:bodyPr/>
                    <a:lstStyle/>
                    <a:p>
                      <a:pPr algn="ctr">
                        <a:spcAft>
                          <a:spcPts val="0"/>
                        </a:spcAft>
                      </a:pPr>
                      <a:r>
                        <a:rPr lang="en-US" sz="1000">
                          <a:effectLst/>
                        </a:rPr>
                        <a:t>14:00-15:30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vMerge="1">
                  <a:txBody>
                    <a:bodyPr/>
                    <a:lstStyle/>
                    <a:p>
                      <a:endParaRPr lang="en-GB"/>
                    </a:p>
                  </a:txBody>
                  <a:tcPr/>
                </a:tc>
                <a:tc rowSpan="2">
                  <a:txBody>
                    <a:bodyPr/>
                    <a:lstStyle/>
                    <a:p>
                      <a:pPr algn="ctr">
                        <a:spcAft>
                          <a:spcPts val="0"/>
                        </a:spcAft>
                      </a:pPr>
                      <a:r>
                        <a:rPr lang="en-US" sz="900">
                          <a:effectLst/>
                        </a:rPr>
                        <a:t>Coding</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rowSpan="2">
                  <a:txBody>
                    <a:bodyPr/>
                    <a:lstStyle/>
                    <a:p>
                      <a:pPr algn="ctr">
                        <a:spcAft>
                          <a:spcPts val="0"/>
                        </a:spcAft>
                      </a:pPr>
                      <a:r>
                        <a:rPr lang="en-US" sz="900">
                          <a:effectLst/>
                        </a:rPr>
                        <a:t>Coding</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rowSpan="2">
                  <a:txBody>
                    <a:bodyPr/>
                    <a:lstStyle/>
                    <a:p>
                      <a:pPr algn="ctr">
                        <a:spcAft>
                          <a:spcPts val="0"/>
                        </a:spcAft>
                      </a:pPr>
                      <a:r>
                        <a:rPr lang="en-US" sz="900">
                          <a:effectLst/>
                        </a:rPr>
                        <a:t>Coding</a:t>
                      </a:r>
                      <a:endParaRPr lang="en-GB" sz="1000">
                        <a:effectLst/>
                      </a:endParaRPr>
                    </a:p>
                    <a:p>
                      <a:pPr algn="ctr">
                        <a:spcAft>
                          <a:spcPts val="0"/>
                        </a:spcAft>
                      </a:pPr>
                      <a:r>
                        <a:rPr lang="en-US" sz="900">
                          <a:effectLst/>
                        </a:rPr>
                        <a:t>Advanced: could proceed to data collection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r>
              <a:tr h="1066441">
                <a:tc>
                  <a:txBody>
                    <a:bodyPr/>
                    <a:lstStyle/>
                    <a:p>
                      <a:pPr algn="ctr">
                        <a:spcAft>
                          <a:spcPts val="0"/>
                        </a:spcAft>
                      </a:pPr>
                      <a:r>
                        <a:rPr lang="en-US" sz="1000">
                          <a:effectLst/>
                        </a:rPr>
                        <a:t>15:30-17:30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Try modify some demos. Should focus on stereo demo. Advanced: DIY a stereo demo.</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vMerge="1">
                  <a:txBody>
                    <a:bodyPr/>
                    <a:lstStyle/>
                    <a:p>
                      <a:endParaRPr lang="en-GB"/>
                    </a:p>
                  </a:txBody>
                  <a:tcPr/>
                </a:tc>
                <a:tc vMerge="1">
                  <a:txBody>
                    <a:bodyPr/>
                    <a:lstStyle/>
                    <a:p>
                      <a:endParaRPr lang="en-GB"/>
                    </a:p>
                  </a:txBody>
                  <a:tcPr/>
                </a:tc>
                <a:tc vMerge="1">
                  <a:txBody>
                    <a:bodyPr/>
                    <a:lstStyle/>
                    <a:p>
                      <a:endParaRPr lang="en-GB"/>
                    </a:p>
                  </a:txBody>
                  <a:tcPr/>
                </a:tc>
              </a:tr>
              <a:tr h="285973">
                <a:tc>
                  <a:txBody>
                    <a:bodyPr/>
                    <a:lstStyle/>
                    <a:p>
                      <a:pPr algn="ctr">
                        <a:spcAft>
                          <a:spcPts val="0"/>
                        </a:spcAft>
                      </a:pPr>
                      <a:r>
                        <a:rPr lang="en-US" sz="900">
                          <a:effectLst/>
                        </a:rPr>
                        <a:t>On call person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en-US" sz="900">
                          <a:effectLst/>
                        </a:rPr>
                        <a:t>AM: JINYOU</a:t>
                      </a:r>
                      <a:endParaRPr lang="en-GB" sz="1000">
                        <a:effectLst/>
                      </a:endParaRPr>
                    </a:p>
                    <a:p>
                      <a:pPr algn="ctr">
                        <a:spcAft>
                          <a:spcPts val="0"/>
                        </a:spcAft>
                      </a:pPr>
                      <a:r>
                        <a:rPr lang="en-US" sz="900">
                          <a:effectLst/>
                        </a:rPr>
                        <a:t>PM: JINYOU</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de-DE" sz="900">
                          <a:effectLst/>
                        </a:rPr>
                        <a:t>AM: JEREMY</a:t>
                      </a:r>
                      <a:endParaRPr lang="en-GB" sz="1000">
                        <a:effectLst/>
                      </a:endParaRPr>
                    </a:p>
                    <a:p>
                      <a:pPr algn="ctr">
                        <a:spcAft>
                          <a:spcPts val="0"/>
                        </a:spcAft>
                      </a:pPr>
                      <a:r>
                        <a:rPr lang="de-DE" sz="900">
                          <a:effectLst/>
                        </a:rPr>
                        <a:t>PM: 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de-DE" sz="900">
                          <a:effectLst/>
                        </a:rPr>
                        <a:t>AM: JINYOU</a:t>
                      </a:r>
                      <a:endParaRPr lang="en-GB" sz="1000">
                        <a:effectLst/>
                      </a:endParaRPr>
                    </a:p>
                    <a:p>
                      <a:pPr algn="ctr">
                        <a:spcAft>
                          <a:spcPts val="0"/>
                        </a:spcAft>
                      </a:pPr>
                      <a:r>
                        <a:rPr lang="de-DE" sz="900">
                          <a:effectLst/>
                        </a:rPr>
                        <a:t>PM: JINYOU</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c>
                  <a:txBody>
                    <a:bodyPr/>
                    <a:lstStyle/>
                    <a:p>
                      <a:pPr algn="ctr">
                        <a:spcAft>
                          <a:spcPts val="0"/>
                        </a:spcAft>
                      </a:pPr>
                      <a:r>
                        <a:rPr lang="de-DE" sz="900" dirty="0">
                          <a:effectLst/>
                        </a:rPr>
                        <a:t>AM: JEREMY</a:t>
                      </a:r>
                      <a:endParaRPr lang="en-GB" sz="1000" dirty="0">
                        <a:effectLst/>
                      </a:endParaRPr>
                    </a:p>
                    <a:p>
                      <a:pPr algn="ctr">
                        <a:spcAft>
                          <a:spcPts val="0"/>
                        </a:spcAft>
                      </a:pPr>
                      <a:r>
                        <a:rPr lang="de-DE" sz="900" dirty="0">
                          <a:effectLst/>
                        </a:rPr>
                        <a:t>PM: JEREMY</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494" marR="58494" marT="0" marB="0" anchor="ctr"/>
                </a:tc>
              </a:tr>
            </a:tbl>
          </a:graphicData>
        </a:graphic>
      </p:graphicFrame>
    </p:spTree>
    <p:extLst>
      <p:ext uri="{BB962C8B-B14F-4D97-AF65-F5344CB8AC3E}">
        <p14:creationId xmlns:p14="http://schemas.microsoft.com/office/powerpoint/2010/main" val="2994678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5733321"/>
              </p:ext>
            </p:extLst>
          </p:nvPr>
        </p:nvGraphicFramePr>
        <p:xfrm>
          <a:off x="2967361" y="1642476"/>
          <a:ext cx="4918335" cy="4296816"/>
        </p:xfrm>
        <a:graphic>
          <a:graphicData uri="http://schemas.openxmlformats.org/drawingml/2006/table">
            <a:tbl>
              <a:tblPr firstRow="1" firstCol="1" lastRow="1" bandCol="1">
                <a:tableStyleId>{5C22544A-7EE6-4342-B048-85BDC9FD1C3A}</a:tableStyleId>
              </a:tblPr>
              <a:tblGrid>
                <a:gridCol w="462180"/>
                <a:gridCol w="891231"/>
                <a:gridCol w="891231"/>
                <a:gridCol w="891231"/>
                <a:gridCol w="891231"/>
                <a:gridCol w="891231"/>
              </a:tblGrid>
              <a:tr h="0">
                <a:tc>
                  <a:txBody>
                    <a:bodyPr/>
                    <a:lstStyle/>
                    <a:p>
                      <a:pPr algn="ctr">
                        <a:spcAft>
                          <a:spcPts val="0"/>
                        </a:spcAft>
                      </a:pPr>
                      <a:r>
                        <a:rPr lang="en-US" sz="1000" dirty="0">
                          <a:effectLst/>
                        </a:rPr>
                        <a:t> </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Monday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Tuesday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Wednesday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Thursday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dirty="0">
                          <a:effectLst/>
                        </a:rPr>
                        <a:t>Friday</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r>
              <a:tr h="805964">
                <a:tc>
                  <a:txBody>
                    <a:bodyPr/>
                    <a:lstStyle/>
                    <a:p>
                      <a:pPr algn="ctr">
                        <a:spcAft>
                          <a:spcPts val="0"/>
                        </a:spcAft>
                      </a:pPr>
                      <a:r>
                        <a:rPr lang="en-US" sz="1000">
                          <a:effectLst/>
                        </a:rPr>
                        <a:t>9:00-10:30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dirty="0">
                          <a:effectLst/>
                        </a:rPr>
                        <a:t>Lecture (give and explain sample code) </a:t>
                      </a:r>
                      <a:r>
                        <a:rPr lang="en-US" sz="900" dirty="0" err="1">
                          <a:effectLst/>
                        </a:rPr>
                        <a:t>Jinyou</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2">
                  <a:txBody>
                    <a:bodyPr/>
                    <a:lstStyle/>
                    <a:p>
                      <a:pPr algn="ctr">
                        <a:spcAft>
                          <a:spcPts val="0"/>
                        </a:spcAft>
                      </a:pPr>
                      <a:r>
                        <a:rPr lang="en-US" sz="900" dirty="0">
                          <a:effectLst/>
                        </a:rPr>
                        <a:t>Lecture (eye tracking) Jeremy</a:t>
                      </a:r>
                      <a:endParaRPr lang="en-GB" sz="1000" dirty="0">
                        <a:effectLst/>
                      </a:endParaRPr>
                    </a:p>
                    <a:p>
                      <a:pPr algn="ctr">
                        <a:spcAft>
                          <a:spcPts val="0"/>
                        </a:spcAft>
                      </a:pPr>
                      <a:r>
                        <a:rPr lang="en-US" sz="900" dirty="0">
                          <a:effectLst/>
                        </a:rPr>
                        <a:t>Finish coding</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2">
                  <a:txBody>
                    <a:bodyPr/>
                    <a:lstStyle/>
                    <a:p>
                      <a:pPr algn="ctr">
                        <a:spcAft>
                          <a:spcPts val="0"/>
                        </a:spcAft>
                      </a:pPr>
                      <a:r>
                        <a:rPr lang="en-US" sz="900">
                          <a:effectLst/>
                        </a:rPr>
                        <a:t>Finish coding</a:t>
                      </a:r>
                      <a:endParaRPr lang="en-GB" sz="1000">
                        <a:effectLst/>
                      </a:endParaRPr>
                    </a:p>
                    <a:p>
                      <a:pPr algn="ctr">
                        <a:spcAft>
                          <a:spcPts val="0"/>
                        </a:spcAft>
                      </a:pPr>
                      <a:r>
                        <a:rPr lang="en-US" sz="900">
                          <a:effectLst/>
                        </a:rPr>
                        <a:t>Extension: Eye tracking </a:t>
                      </a:r>
                      <a:endParaRPr lang="en-GB" sz="1000">
                        <a:effectLst/>
                      </a:endParaRPr>
                    </a:p>
                    <a:p>
                      <a:pPr algn="ctr">
                        <a:spcAft>
                          <a:spcPts val="0"/>
                        </a:spcAft>
                      </a:pPr>
                      <a:r>
                        <a:rPr lang="en-US" sz="900">
                          <a:effectLst/>
                        </a:rPr>
                        <a:t>Jeremy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2">
                  <a:txBody>
                    <a:bodyPr/>
                    <a:lstStyle/>
                    <a:p>
                      <a:pPr algn="ctr">
                        <a:spcAft>
                          <a:spcPts val="0"/>
                        </a:spcAft>
                      </a:pPr>
                      <a:r>
                        <a:rPr lang="en-US" sz="900">
                          <a:effectLst/>
                        </a:rPr>
                        <a:t>Finish coding</a:t>
                      </a:r>
                      <a:endParaRPr lang="en-GB" sz="1000">
                        <a:effectLst/>
                      </a:endParaRPr>
                    </a:p>
                    <a:p>
                      <a:pPr algn="ctr">
                        <a:spcAft>
                          <a:spcPts val="0"/>
                        </a:spcAft>
                      </a:pPr>
                      <a:r>
                        <a:rPr lang="en-US" sz="900">
                          <a:effectLst/>
                        </a:rPr>
                        <a:t>Extension: Zebrafish</a:t>
                      </a:r>
                      <a:endParaRPr lang="en-GB" sz="1000">
                        <a:effectLst/>
                      </a:endParaRPr>
                    </a:p>
                    <a:p>
                      <a:pPr algn="ctr">
                        <a:spcAft>
                          <a:spcPts val="0"/>
                        </a:spcAft>
                      </a:pPr>
                      <a:r>
                        <a:rPr lang="en-US" sz="900">
                          <a:effectLst/>
                        </a:rPr>
                        <a:t>Sarah</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2">
                  <a:txBody>
                    <a:bodyPr/>
                    <a:lstStyle/>
                    <a:p>
                      <a:pPr algn="ctr">
                        <a:spcAft>
                          <a:spcPts val="0"/>
                        </a:spcAft>
                      </a:pPr>
                      <a:r>
                        <a:rPr lang="en-US" sz="900">
                          <a:effectLst/>
                        </a:rPr>
                        <a:t>Check code and debug.</a:t>
                      </a:r>
                      <a:endParaRPr lang="en-GB" sz="1000">
                        <a:effectLst/>
                      </a:endParaRPr>
                    </a:p>
                    <a:p>
                      <a:pPr algn="ctr">
                        <a:spcAft>
                          <a:spcPts val="0"/>
                        </a:spcAft>
                      </a:pPr>
                      <a:r>
                        <a:rPr lang="en-US" sz="900">
                          <a:effectLst/>
                        </a:rPr>
                        <a:t>Advanced: proceed to data collection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r>
              <a:tr h="771206">
                <a:tc>
                  <a:txBody>
                    <a:bodyPr/>
                    <a:lstStyle/>
                    <a:p>
                      <a:pPr algn="ctr">
                        <a:spcAft>
                          <a:spcPts val="0"/>
                        </a:spcAft>
                      </a:pPr>
                      <a:r>
                        <a:rPr lang="en-US" sz="1000">
                          <a:effectLst/>
                        </a:rPr>
                        <a:t>10:30-12:00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dirty="0">
                          <a:effectLst/>
                        </a:rPr>
                        <a:t>Coding</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56414">
                <a:tc gridSpan="6">
                  <a:txBody>
                    <a:bodyPr/>
                    <a:lstStyle/>
                    <a:p>
                      <a:pPr algn="ctr">
                        <a:spcAft>
                          <a:spcPts val="0"/>
                        </a:spcAft>
                      </a:pPr>
                      <a:r>
                        <a:rPr lang="en-US" sz="1000" dirty="0">
                          <a:effectLst/>
                        </a:rPr>
                        <a:t>Lunch</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2827">
                <a:tc>
                  <a:txBody>
                    <a:bodyPr/>
                    <a:lstStyle/>
                    <a:p>
                      <a:pPr algn="ctr">
                        <a:spcAft>
                          <a:spcPts val="0"/>
                        </a:spcAft>
                      </a:pPr>
                      <a:r>
                        <a:rPr lang="en-US" sz="1000">
                          <a:effectLst/>
                        </a:rPr>
                        <a:t>13:30-14:00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3">
                  <a:txBody>
                    <a:bodyPr/>
                    <a:lstStyle/>
                    <a:p>
                      <a:pPr algn="ctr">
                        <a:spcAft>
                          <a:spcPts val="0"/>
                        </a:spcAft>
                      </a:pPr>
                      <a:r>
                        <a:rPr lang="en-US" sz="900" dirty="0">
                          <a:effectLst/>
                        </a:rPr>
                        <a:t>Finish coding</a:t>
                      </a:r>
                      <a:endParaRPr lang="en-GB" sz="1000" dirty="0">
                        <a:effectLst/>
                      </a:endParaRPr>
                    </a:p>
                    <a:p>
                      <a:pPr algn="ctr">
                        <a:spcAft>
                          <a:spcPts val="0"/>
                        </a:spcAft>
                      </a:pPr>
                      <a:r>
                        <a:rPr lang="en-US" sz="900" dirty="0">
                          <a:effectLst/>
                        </a:rPr>
                        <a:t>Extension: Eye tracking </a:t>
                      </a:r>
                      <a:endParaRPr lang="en-GB" sz="1000" dirty="0">
                        <a:effectLst/>
                      </a:endParaRPr>
                    </a:p>
                    <a:p>
                      <a:pPr algn="ctr">
                        <a:spcAft>
                          <a:spcPts val="0"/>
                        </a:spcAft>
                      </a:pPr>
                      <a:r>
                        <a:rPr lang="en-US" sz="900" dirty="0">
                          <a:effectLst/>
                        </a:rPr>
                        <a:t>Jeremy</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3">
                  <a:txBody>
                    <a:bodyPr/>
                    <a:lstStyle/>
                    <a:p>
                      <a:pPr algn="ctr">
                        <a:spcAft>
                          <a:spcPts val="0"/>
                        </a:spcAft>
                      </a:pPr>
                      <a:r>
                        <a:rPr lang="en-US" sz="900" dirty="0">
                          <a:effectLst/>
                        </a:rPr>
                        <a:t>Finish coding</a:t>
                      </a:r>
                      <a:endParaRPr lang="en-GB" sz="1000" dirty="0">
                        <a:effectLst/>
                      </a:endParaRPr>
                    </a:p>
                    <a:p>
                      <a:pPr algn="ctr">
                        <a:spcAft>
                          <a:spcPts val="0"/>
                        </a:spcAft>
                      </a:pPr>
                      <a:r>
                        <a:rPr lang="en-US" sz="900" dirty="0">
                          <a:effectLst/>
                        </a:rPr>
                        <a:t>Extension: Zebrafish</a:t>
                      </a:r>
                      <a:endParaRPr lang="en-GB" sz="1000" dirty="0">
                        <a:effectLst/>
                      </a:endParaRPr>
                    </a:p>
                    <a:p>
                      <a:pPr algn="ctr">
                        <a:spcAft>
                          <a:spcPts val="0"/>
                        </a:spcAft>
                      </a:pPr>
                      <a:r>
                        <a:rPr lang="en-US" sz="900" dirty="0">
                          <a:effectLst/>
                        </a:rPr>
                        <a:t>Sarah</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3">
                  <a:txBody>
                    <a:bodyPr/>
                    <a:lstStyle/>
                    <a:p>
                      <a:pPr algn="ctr">
                        <a:spcAft>
                          <a:spcPts val="0"/>
                        </a:spcAft>
                      </a:pPr>
                      <a:r>
                        <a:rPr lang="en-US" sz="900">
                          <a:effectLst/>
                        </a:rPr>
                        <a:t>Collect data!</a:t>
                      </a:r>
                      <a:endParaRPr lang="en-GB" sz="1000">
                        <a:effectLst/>
                      </a:endParaRPr>
                    </a:p>
                    <a:p>
                      <a:pPr algn="ctr">
                        <a:spcAft>
                          <a:spcPts val="0"/>
                        </a:spcAft>
                      </a:pPr>
                      <a:r>
                        <a:rPr lang="en-US" sz="900">
                          <a:effectLst/>
                        </a:rPr>
                        <a:t>Advanced: proceed to data analysis</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r>
              <a:tr h="753826">
                <a:tc>
                  <a:txBody>
                    <a:bodyPr/>
                    <a:lstStyle/>
                    <a:p>
                      <a:pPr algn="ctr">
                        <a:spcAft>
                          <a:spcPts val="0"/>
                        </a:spcAft>
                      </a:pPr>
                      <a:r>
                        <a:rPr lang="en-US" sz="1000">
                          <a:effectLst/>
                        </a:rPr>
                        <a:t>14:00-15:30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Coding</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rowSpan="2">
                  <a:txBody>
                    <a:bodyPr/>
                    <a:lstStyle/>
                    <a:p>
                      <a:pPr algn="ctr">
                        <a:spcAft>
                          <a:spcPts val="0"/>
                        </a:spcAft>
                      </a:pPr>
                      <a:r>
                        <a:rPr lang="en-US" sz="900" dirty="0">
                          <a:effectLst/>
                        </a:rPr>
                        <a:t>Lecture (zebrafish) Sarah</a:t>
                      </a:r>
                      <a:endParaRPr lang="en-GB" sz="1000" dirty="0">
                        <a:effectLst/>
                      </a:endParaRPr>
                    </a:p>
                    <a:p>
                      <a:pPr algn="ctr">
                        <a:spcAft>
                          <a:spcPts val="0"/>
                        </a:spcAft>
                      </a:pPr>
                      <a:r>
                        <a:rPr lang="en-US" sz="900" dirty="0">
                          <a:effectLst/>
                        </a:rPr>
                        <a:t> Finish coding</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vMerge="1">
                  <a:txBody>
                    <a:bodyPr/>
                    <a:lstStyle/>
                    <a:p>
                      <a:endParaRPr lang="en-GB"/>
                    </a:p>
                  </a:txBody>
                  <a:tcPr/>
                </a:tc>
                <a:tc vMerge="1">
                  <a:txBody>
                    <a:bodyPr/>
                    <a:lstStyle/>
                    <a:p>
                      <a:endParaRPr lang="en-GB"/>
                    </a:p>
                  </a:txBody>
                  <a:tcPr/>
                </a:tc>
                <a:tc vMerge="1">
                  <a:txBody>
                    <a:bodyPr/>
                    <a:lstStyle/>
                    <a:p>
                      <a:endParaRPr lang="en-GB"/>
                    </a:p>
                  </a:txBody>
                  <a:tcPr/>
                </a:tc>
              </a:tr>
              <a:tr h="1057421">
                <a:tc>
                  <a:txBody>
                    <a:bodyPr/>
                    <a:lstStyle/>
                    <a:p>
                      <a:pPr algn="ctr">
                        <a:spcAft>
                          <a:spcPts val="0"/>
                        </a:spcAft>
                      </a:pPr>
                      <a:r>
                        <a:rPr lang="en-US" sz="1000">
                          <a:effectLst/>
                        </a:rPr>
                        <a:t>15:30-17:30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dirty="0">
                          <a:effectLst/>
                        </a:rPr>
                        <a:t>Coding</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86758">
                <a:tc>
                  <a:txBody>
                    <a:bodyPr/>
                    <a:lstStyle/>
                    <a:p>
                      <a:pPr algn="ctr">
                        <a:spcAft>
                          <a:spcPts val="0"/>
                        </a:spcAft>
                      </a:pPr>
                      <a:r>
                        <a:rPr lang="en-US" sz="900">
                          <a:effectLst/>
                        </a:rPr>
                        <a:t>On call person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de-DE" sz="900">
                          <a:effectLst/>
                        </a:rPr>
                        <a:t>AM: JINYOU</a:t>
                      </a:r>
                      <a:endParaRPr lang="en-GB" sz="1000">
                        <a:effectLst/>
                      </a:endParaRPr>
                    </a:p>
                    <a:p>
                      <a:pPr algn="ctr">
                        <a:spcAft>
                          <a:spcPts val="0"/>
                        </a:spcAft>
                      </a:pPr>
                      <a:r>
                        <a:rPr lang="de-DE" sz="900">
                          <a:effectLst/>
                        </a:rPr>
                        <a:t>PM: JINYOU</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en-US" sz="900">
                          <a:effectLst/>
                        </a:rPr>
                        <a:t>AM: JEREMY</a:t>
                      </a:r>
                      <a:endParaRPr lang="en-GB" sz="1000">
                        <a:effectLst/>
                      </a:endParaRPr>
                    </a:p>
                    <a:p>
                      <a:pPr algn="ctr">
                        <a:spcAft>
                          <a:spcPts val="0"/>
                        </a:spcAft>
                      </a:pPr>
                      <a:r>
                        <a:rPr lang="en-US" sz="900">
                          <a:effectLst/>
                        </a:rPr>
                        <a:t>PM: SARAH</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de-DE" sz="900">
                          <a:effectLst/>
                        </a:rPr>
                        <a:t>AM: SARAH</a:t>
                      </a:r>
                      <a:endParaRPr lang="en-GB" sz="1000">
                        <a:effectLst/>
                      </a:endParaRPr>
                    </a:p>
                    <a:p>
                      <a:pPr algn="ctr">
                        <a:spcAft>
                          <a:spcPts val="0"/>
                        </a:spcAft>
                      </a:pPr>
                      <a:r>
                        <a:rPr lang="de-DE" sz="900">
                          <a:effectLst/>
                        </a:rPr>
                        <a:t>PM: SARAH</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de-DE" sz="900">
                          <a:effectLst/>
                        </a:rPr>
                        <a:t>AM: JEREMY</a:t>
                      </a:r>
                      <a:endParaRPr lang="en-GB" sz="1000">
                        <a:effectLst/>
                      </a:endParaRPr>
                    </a:p>
                    <a:p>
                      <a:pPr algn="ctr">
                        <a:spcAft>
                          <a:spcPts val="0"/>
                        </a:spcAft>
                      </a:pPr>
                      <a:r>
                        <a:rPr lang="de-DE" sz="900">
                          <a:effectLst/>
                        </a:rPr>
                        <a:t>PM: 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c>
                  <a:txBody>
                    <a:bodyPr/>
                    <a:lstStyle/>
                    <a:p>
                      <a:pPr algn="ctr">
                        <a:spcAft>
                          <a:spcPts val="0"/>
                        </a:spcAft>
                      </a:pPr>
                      <a:r>
                        <a:rPr lang="de-DE" sz="900" dirty="0">
                          <a:effectLst/>
                        </a:rPr>
                        <a:t>AM: JINYOU</a:t>
                      </a:r>
                      <a:endParaRPr lang="en-GB" sz="1000" dirty="0">
                        <a:effectLst/>
                      </a:endParaRPr>
                    </a:p>
                    <a:p>
                      <a:pPr algn="ctr">
                        <a:spcAft>
                          <a:spcPts val="0"/>
                        </a:spcAft>
                      </a:pPr>
                      <a:r>
                        <a:rPr lang="de-DE" sz="900" dirty="0">
                          <a:effectLst/>
                        </a:rPr>
                        <a:t>PM: JINYOU</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655" marR="58655" marT="0" marB="0" anchor="ctr"/>
                </a:tc>
              </a:tr>
            </a:tbl>
          </a:graphicData>
        </a:graphic>
      </p:graphicFrame>
      <p:sp>
        <p:nvSpPr>
          <p:cNvPr id="4" name="Rectangle 1"/>
          <p:cNvSpPr>
            <a:spLocks noChangeArrowheads="1"/>
          </p:cNvSpPr>
          <p:nvPr/>
        </p:nvSpPr>
        <p:spPr bwMode="auto">
          <a:xfrm>
            <a:off x="2526621" y="249065"/>
            <a:ext cx="6720109"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Week 2: Coding, data collection and extension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13/01: Sample code given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14/01: Eye tracking and zebrafish lectures</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15/01: Eye tracking / Coding</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16/01: Zebrafish / Coding</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17/01: Data collection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Week 2</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smtClean="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smtClean="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Red: need a meeting room to show presentation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92D050"/>
                </a:solidFill>
                <a:effectLst/>
                <a:latin typeface="Calibri" panose="020F0502020204030204" pitchFamily="34" charset="0"/>
                <a:ea typeface="DengXian" panose="02010600030101010101" pitchFamily="2" charset="-122"/>
                <a:cs typeface="Times New Roman" panose="02020603050405020304" pitchFamily="18" charset="0"/>
              </a:rPr>
              <a:t>Green: if some students finished their work, they can try to do this event in advance.</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B0F0"/>
                </a:solidFill>
                <a:effectLst/>
                <a:latin typeface="Calibri" panose="020F0502020204030204" pitchFamily="34" charset="0"/>
                <a:ea typeface="DengXian" panose="02010600030101010101" pitchFamily="2" charset="-122"/>
                <a:cs typeface="Times New Roman" panose="02020603050405020304" pitchFamily="18" charset="0"/>
              </a:rPr>
              <a:t>Blue: students could attend this event if they have enough time. (need plan in more detail from Sarah and Jeremy)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849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8923901"/>
              </p:ext>
            </p:extLst>
          </p:nvPr>
        </p:nvGraphicFramePr>
        <p:xfrm>
          <a:off x="2698895" y="1428297"/>
          <a:ext cx="4910979" cy="4351338"/>
        </p:xfrm>
        <a:graphic>
          <a:graphicData uri="http://schemas.openxmlformats.org/drawingml/2006/table">
            <a:tbl>
              <a:tblPr firstRow="1" firstCol="1" lastRow="1" bandCol="1">
                <a:tableStyleId>{5C22544A-7EE6-4342-B048-85BDC9FD1C3A}</a:tableStyleId>
              </a:tblPr>
              <a:tblGrid>
                <a:gridCol w="461489"/>
                <a:gridCol w="889898"/>
                <a:gridCol w="889898"/>
                <a:gridCol w="889898"/>
                <a:gridCol w="889898"/>
                <a:gridCol w="889898"/>
              </a:tblGrid>
              <a:tr h="206613">
                <a:tc>
                  <a:txBody>
                    <a:bodyPr/>
                    <a:lstStyle/>
                    <a:p>
                      <a:pPr algn="ctr">
                        <a:spcAft>
                          <a:spcPts val="0"/>
                        </a:spcAft>
                      </a:pPr>
                      <a:r>
                        <a:rPr lang="en-US" sz="1000">
                          <a:effectLst/>
                        </a:rPr>
                        <a:t>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Monday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Tuesday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Wednesday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Thursday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Friday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r>
              <a:tr h="804759">
                <a:tc>
                  <a:txBody>
                    <a:bodyPr/>
                    <a:lstStyle/>
                    <a:p>
                      <a:pPr algn="ctr">
                        <a:spcAft>
                          <a:spcPts val="0"/>
                        </a:spcAft>
                      </a:pPr>
                      <a:r>
                        <a:rPr lang="en-US" sz="1000">
                          <a:effectLst/>
                        </a:rPr>
                        <a:t>9:00-10:30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Lecture (statistics and data analysis)</a:t>
                      </a:r>
                      <a:endParaRPr lang="en-GB" sz="1000">
                        <a:effectLst/>
                      </a:endParaRPr>
                    </a:p>
                    <a:p>
                      <a:pPr algn="ctr">
                        <a:spcAft>
                          <a:spcPts val="0"/>
                        </a:spcAft>
                      </a:pPr>
                      <a:r>
                        <a:rPr lang="en-US" sz="900">
                          <a:effectLst/>
                        </a:rPr>
                        <a:t>Sarah, Jinyou</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Lecture (Plot your data)</a:t>
                      </a:r>
                      <a:endParaRPr lang="en-GB" sz="1000">
                        <a:effectLst/>
                      </a:endParaRPr>
                    </a:p>
                    <a:p>
                      <a:pPr algn="ctr">
                        <a:spcAft>
                          <a:spcPts val="0"/>
                        </a:spcAft>
                      </a:pPr>
                      <a:r>
                        <a:rPr lang="en-US" sz="900">
                          <a:effectLst/>
                        </a:rPr>
                        <a:t>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2">
                  <a:txBody>
                    <a:bodyPr/>
                    <a:lstStyle/>
                    <a:p>
                      <a:pPr algn="ctr">
                        <a:spcAft>
                          <a:spcPts val="0"/>
                        </a:spcAft>
                      </a:pPr>
                      <a:r>
                        <a:rPr lang="en-US" sz="900">
                          <a:effectLst/>
                        </a:rPr>
                        <a:t>Finish analysis and prepare presentation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2">
                  <a:txBody>
                    <a:bodyPr/>
                    <a:lstStyle/>
                    <a:p>
                      <a:pPr algn="ctr">
                        <a:spcAft>
                          <a:spcPts val="0"/>
                        </a:spcAft>
                      </a:pPr>
                      <a:r>
                        <a:rPr lang="en-US" sz="900">
                          <a:effectLst/>
                        </a:rPr>
                        <a:t>Prepare presentation</a:t>
                      </a:r>
                      <a:endParaRPr lang="en-GB" sz="1000">
                        <a:effectLst/>
                      </a:endParaRPr>
                    </a:p>
                    <a:p>
                      <a:pPr algn="ctr">
                        <a:spcAft>
                          <a:spcPts val="0"/>
                        </a:spcAft>
                      </a:pPr>
                      <a:r>
                        <a:rPr lang="en-US" sz="900">
                          <a:effectLst/>
                        </a:rPr>
                        <a:t>Extension: play with zebrafish data or eye movement data</a:t>
                      </a:r>
                      <a:endParaRPr lang="en-GB" sz="1000">
                        <a:effectLst/>
                      </a:endParaRPr>
                    </a:p>
                    <a:p>
                      <a:pPr algn="ctr">
                        <a:spcAft>
                          <a:spcPts val="0"/>
                        </a:spcAft>
                      </a:pPr>
                      <a:r>
                        <a:rPr lang="en-US" sz="900">
                          <a:effectLst/>
                        </a:rPr>
                        <a:t>Sarah &amp; 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2">
                  <a:txBody>
                    <a:bodyPr/>
                    <a:lstStyle/>
                    <a:p>
                      <a:pPr algn="ctr">
                        <a:spcAft>
                          <a:spcPts val="0"/>
                        </a:spcAft>
                      </a:pPr>
                      <a:r>
                        <a:rPr lang="en-US" sz="900">
                          <a:effectLst/>
                        </a:rPr>
                        <a:t>Prepare presentation</a:t>
                      </a:r>
                      <a:endParaRPr lang="en-GB" sz="1000">
                        <a:effectLst/>
                      </a:endParaRPr>
                    </a:p>
                    <a:p>
                      <a:pPr algn="ctr">
                        <a:spcAft>
                          <a:spcPts val="0"/>
                        </a:spcAft>
                      </a:pPr>
                      <a:r>
                        <a:rPr lang="en-US" sz="900">
                          <a:effectLst/>
                        </a:rPr>
                        <a:t>Extension: play with zebrafish data or eye movement data</a:t>
                      </a:r>
                      <a:endParaRPr lang="en-GB" sz="1000">
                        <a:effectLst/>
                      </a:endParaRPr>
                    </a:p>
                    <a:p>
                      <a:pPr algn="ctr">
                        <a:spcAft>
                          <a:spcPts val="0"/>
                        </a:spcAft>
                      </a:pPr>
                      <a:r>
                        <a:rPr lang="en-US" sz="900">
                          <a:effectLst/>
                        </a:rPr>
                        <a:t>Sarah &amp; 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r>
              <a:tr h="770052">
                <a:tc>
                  <a:txBody>
                    <a:bodyPr/>
                    <a:lstStyle/>
                    <a:p>
                      <a:pPr algn="ctr">
                        <a:spcAft>
                          <a:spcPts val="0"/>
                        </a:spcAft>
                      </a:pPr>
                      <a:r>
                        <a:rPr lang="en-US" sz="1000">
                          <a:effectLst/>
                        </a:rPr>
                        <a:t>10:30-12:00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Data analysis </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Draw figures</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vMerge="1">
                  <a:txBody>
                    <a:bodyPr/>
                    <a:lstStyle/>
                    <a:p>
                      <a:endParaRPr lang="en-GB"/>
                    </a:p>
                  </a:txBody>
                  <a:tcPr/>
                </a:tc>
                <a:tc vMerge="1">
                  <a:txBody>
                    <a:bodyPr/>
                    <a:lstStyle/>
                    <a:p>
                      <a:endParaRPr lang="en-GB"/>
                    </a:p>
                  </a:txBody>
                  <a:tcPr/>
                </a:tc>
                <a:tc vMerge="1">
                  <a:txBody>
                    <a:bodyPr/>
                    <a:lstStyle/>
                    <a:p>
                      <a:endParaRPr lang="en-GB"/>
                    </a:p>
                  </a:txBody>
                  <a:tcPr/>
                </a:tc>
              </a:tr>
              <a:tr h="156180">
                <a:tc gridSpan="6">
                  <a:txBody>
                    <a:bodyPr/>
                    <a:lstStyle/>
                    <a:p>
                      <a:pPr algn="ctr">
                        <a:spcAft>
                          <a:spcPts val="0"/>
                        </a:spcAft>
                      </a:pPr>
                      <a:r>
                        <a:rPr lang="en-US" sz="1000">
                          <a:effectLst/>
                        </a:rPr>
                        <a:t>Lunch</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2359">
                <a:tc>
                  <a:txBody>
                    <a:bodyPr/>
                    <a:lstStyle/>
                    <a:p>
                      <a:pPr algn="ctr">
                        <a:spcAft>
                          <a:spcPts val="0"/>
                        </a:spcAft>
                      </a:pPr>
                      <a:r>
                        <a:rPr lang="en-US" sz="1000">
                          <a:effectLst/>
                        </a:rPr>
                        <a:t>13:30-14:00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Check &amp; help</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3">
                  <a:txBody>
                    <a:bodyPr/>
                    <a:lstStyle/>
                    <a:p>
                      <a:pPr algn="ctr">
                        <a:spcAft>
                          <a:spcPts val="0"/>
                        </a:spcAft>
                      </a:pPr>
                      <a:r>
                        <a:rPr lang="en-US" sz="900">
                          <a:effectLst/>
                        </a:rPr>
                        <a:t>Prepare presentation</a:t>
                      </a:r>
                      <a:endParaRPr lang="en-GB" sz="1000">
                        <a:effectLst/>
                      </a:endParaRPr>
                    </a:p>
                    <a:p>
                      <a:pPr algn="ctr">
                        <a:spcAft>
                          <a:spcPts val="0"/>
                        </a:spcAft>
                      </a:pPr>
                      <a:r>
                        <a:rPr lang="en-US" sz="900">
                          <a:effectLst/>
                        </a:rPr>
                        <a:t>Extension: play with zebrafish data or eye movement data</a:t>
                      </a:r>
                      <a:endParaRPr lang="en-GB" sz="1000">
                        <a:effectLst/>
                      </a:endParaRPr>
                    </a:p>
                    <a:p>
                      <a:pPr algn="ctr">
                        <a:spcAft>
                          <a:spcPts val="0"/>
                        </a:spcAft>
                      </a:pPr>
                      <a:r>
                        <a:rPr lang="en-US" sz="900">
                          <a:effectLst/>
                        </a:rPr>
                        <a:t>Sarah &amp; 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3">
                  <a:txBody>
                    <a:bodyPr/>
                    <a:lstStyle/>
                    <a:p>
                      <a:pPr algn="ctr">
                        <a:spcAft>
                          <a:spcPts val="0"/>
                        </a:spcAft>
                      </a:pPr>
                      <a:r>
                        <a:rPr lang="en-US" sz="900">
                          <a:effectLst/>
                        </a:rPr>
                        <a:t>Presentation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r>
              <a:tr h="752699">
                <a:tc>
                  <a:txBody>
                    <a:bodyPr/>
                    <a:lstStyle/>
                    <a:p>
                      <a:pPr algn="ctr">
                        <a:spcAft>
                          <a:spcPts val="0"/>
                        </a:spcAft>
                      </a:pPr>
                      <a:r>
                        <a:rPr lang="en-US" sz="1000">
                          <a:effectLst/>
                        </a:rPr>
                        <a:t>14:00-15:30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2">
                  <a:txBody>
                    <a:bodyPr/>
                    <a:lstStyle/>
                    <a:p>
                      <a:pPr algn="ctr">
                        <a:spcAft>
                          <a:spcPts val="0"/>
                        </a:spcAft>
                      </a:pPr>
                      <a:r>
                        <a:rPr lang="en-US" sz="900">
                          <a:effectLst/>
                        </a:rPr>
                        <a:t>Data analysis</a:t>
                      </a:r>
                      <a:endParaRPr lang="en-GB" sz="1000">
                        <a:effectLst/>
                      </a:endParaRPr>
                    </a:p>
                    <a:p>
                      <a:pPr algn="ctr">
                        <a:spcAft>
                          <a:spcPts val="0"/>
                        </a:spcAft>
                      </a:pPr>
                      <a:r>
                        <a:rPr lang="en-US" sz="900">
                          <a:effectLst/>
                        </a:rPr>
                        <a:t>Advanced: proceed to data plotting</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2">
                  <a:txBody>
                    <a:bodyPr/>
                    <a:lstStyle/>
                    <a:p>
                      <a:pPr algn="ctr">
                        <a:spcAft>
                          <a:spcPts val="0"/>
                        </a:spcAft>
                      </a:pPr>
                      <a:r>
                        <a:rPr lang="en-US" sz="900">
                          <a:effectLst/>
                        </a:rPr>
                        <a:t>Draw figures Advanced: proceed to presentation preparation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rowSpan="2">
                  <a:txBody>
                    <a:bodyPr/>
                    <a:lstStyle/>
                    <a:p>
                      <a:pPr algn="ctr">
                        <a:spcAft>
                          <a:spcPts val="0"/>
                        </a:spcAft>
                      </a:pPr>
                      <a:r>
                        <a:rPr lang="en-US" sz="900">
                          <a:effectLst/>
                        </a:rPr>
                        <a:t>Prepare presentation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vMerge="1">
                  <a:txBody>
                    <a:bodyPr/>
                    <a:lstStyle/>
                    <a:p>
                      <a:endParaRPr lang="en-GB"/>
                    </a:p>
                  </a:txBody>
                  <a:tcPr/>
                </a:tc>
                <a:tc vMerge="1">
                  <a:txBody>
                    <a:bodyPr/>
                    <a:lstStyle/>
                    <a:p>
                      <a:endParaRPr lang="en-GB"/>
                    </a:p>
                  </a:txBody>
                  <a:tcPr/>
                </a:tc>
              </a:tr>
              <a:tr h="1062347">
                <a:tc>
                  <a:txBody>
                    <a:bodyPr/>
                    <a:lstStyle/>
                    <a:p>
                      <a:pPr algn="ctr">
                        <a:spcAft>
                          <a:spcPts val="0"/>
                        </a:spcAft>
                      </a:pPr>
                      <a:r>
                        <a:rPr lang="en-US" sz="1000">
                          <a:effectLst/>
                        </a:rPr>
                        <a:t>15:30-17:30</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86329">
                <a:tc>
                  <a:txBody>
                    <a:bodyPr/>
                    <a:lstStyle/>
                    <a:p>
                      <a:pPr algn="ctr">
                        <a:spcAft>
                          <a:spcPts val="0"/>
                        </a:spcAft>
                      </a:pPr>
                      <a:r>
                        <a:rPr lang="en-US" sz="900">
                          <a:effectLst/>
                        </a:rPr>
                        <a:t>On call person</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de-DE" sz="900">
                          <a:effectLst/>
                        </a:rPr>
                        <a:t>AM: SARAH</a:t>
                      </a:r>
                      <a:endParaRPr lang="en-GB" sz="1000">
                        <a:effectLst/>
                      </a:endParaRPr>
                    </a:p>
                    <a:p>
                      <a:pPr algn="ctr">
                        <a:spcAft>
                          <a:spcPts val="0"/>
                        </a:spcAft>
                      </a:pPr>
                      <a:r>
                        <a:rPr lang="de-DE" sz="900">
                          <a:effectLst/>
                        </a:rPr>
                        <a:t>PM: SARAH</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AM: JEREMY</a:t>
                      </a:r>
                      <a:endParaRPr lang="en-GB" sz="1000">
                        <a:effectLst/>
                      </a:endParaRPr>
                    </a:p>
                    <a:p>
                      <a:pPr algn="ctr">
                        <a:spcAft>
                          <a:spcPts val="0"/>
                        </a:spcAft>
                      </a:pPr>
                      <a:r>
                        <a:rPr lang="en-US" sz="900">
                          <a:effectLst/>
                        </a:rPr>
                        <a:t>PM: JEREMY</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en-US" sz="900">
                          <a:effectLst/>
                        </a:rPr>
                        <a:t>AM: JINYOU</a:t>
                      </a:r>
                      <a:endParaRPr lang="en-GB" sz="1000">
                        <a:effectLst/>
                      </a:endParaRPr>
                    </a:p>
                    <a:p>
                      <a:pPr algn="ctr">
                        <a:spcAft>
                          <a:spcPts val="0"/>
                        </a:spcAft>
                      </a:pPr>
                      <a:r>
                        <a:rPr lang="en-US" sz="900">
                          <a:effectLst/>
                        </a:rPr>
                        <a:t>PM: JINYOU</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de-DE" sz="900">
                          <a:effectLst/>
                        </a:rPr>
                        <a:t>AM: JINYOU</a:t>
                      </a:r>
                      <a:endParaRPr lang="en-GB" sz="1000">
                        <a:effectLst/>
                      </a:endParaRPr>
                    </a:p>
                    <a:p>
                      <a:pPr algn="ctr">
                        <a:spcAft>
                          <a:spcPts val="0"/>
                        </a:spcAft>
                      </a:pPr>
                      <a:r>
                        <a:rPr lang="de-DE" sz="900">
                          <a:effectLst/>
                        </a:rPr>
                        <a:t>PM: JINYOU</a:t>
                      </a:r>
                      <a:endParaRPr lang="en-GB" sz="100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c>
                  <a:txBody>
                    <a:bodyPr/>
                    <a:lstStyle/>
                    <a:p>
                      <a:pPr algn="ctr">
                        <a:spcAft>
                          <a:spcPts val="0"/>
                        </a:spcAft>
                      </a:pPr>
                      <a:r>
                        <a:rPr lang="de-DE" sz="900" dirty="0">
                          <a:effectLst/>
                        </a:rPr>
                        <a:t>AM: JINYOU</a:t>
                      </a:r>
                      <a:endParaRPr lang="en-GB" sz="1000" dirty="0">
                        <a:effectLst/>
                      </a:endParaRPr>
                    </a:p>
                    <a:p>
                      <a:pPr algn="ctr">
                        <a:spcAft>
                          <a:spcPts val="0"/>
                        </a:spcAft>
                      </a:pPr>
                      <a:r>
                        <a:rPr lang="de-DE" sz="900" dirty="0">
                          <a:effectLst/>
                        </a:rPr>
                        <a:t>PM: JEREMY</a:t>
                      </a:r>
                      <a:endParaRPr lang="en-GB"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58567" marR="58567" marT="0" marB="0" anchor="ctr"/>
                </a:tc>
              </a:tr>
            </a:tbl>
          </a:graphicData>
        </a:graphic>
      </p:graphicFrame>
      <p:sp>
        <p:nvSpPr>
          <p:cNvPr id="3" name="Rectangle 1"/>
          <p:cNvSpPr>
            <a:spLocks noChangeArrowheads="1"/>
          </p:cNvSpPr>
          <p:nvPr/>
        </p:nvSpPr>
        <p:spPr bwMode="auto">
          <a:xfrm>
            <a:off x="2615151" y="39357"/>
            <a:ext cx="6720109"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Week 3: Data analysis and presentation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20/01: Data analysis</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21/01: Draw figures</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22/01: Prepare presentation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23/01: Prepare presentation / Extension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24/01: Final presentation </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Week 3</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Red: need a meeting room to show presentation</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92D050"/>
                </a:solidFill>
                <a:effectLst/>
                <a:latin typeface="Calibri" panose="020F0502020204030204" pitchFamily="34" charset="0"/>
                <a:ea typeface="DengXian" panose="02010600030101010101" pitchFamily="2" charset="-122"/>
                <a:cs typeface="Times New Roman" panose="02020603050405020304" pitchFamily="18" charset="0"/>
              </a:rPr>
              <a:t>Green: if some students finished their work, they can try to do this event in advance.</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B0F0"/>
                </a:solidFill>
                <a:effectLst/>
                <a:latin typeface="Calibri" panose="020F0502020204030204" pitchFamily="34" charset="0"/>
                <a:ea typeface="DengXian" panose="02010600030101010101" pitchFamily="2" charset="-122"/>
                <a:cs typeface="Times New Roman" panose="02020603050405020304" pitchFamily="18" charset="0"/>
              </a:rPr>
              <a:t>Blue: students could attend this event if they have enough time. (need plan in more detail from Sarah and Jeremy)</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8906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054" y="103744"/>
            <a:ext cx="2182970" cy="523220"/>
          </a:xfrm>
          <a:prstGeom prst="rect">
            <a:avLst/>
          </a:prstGeom>
          <a:noFill/>
        </p:spPr>
        <p:txBody>
          <a:bodyPr wrap="none" rtlCol="0">
            <a:spAutoFit/>
          </a:bodyPr>
          <a:lstStyle/>
          <a:p>
            <a:r>
              <a:rPr lang="en-GB" sz="2800" b="1" dirty="0" smtClean="0"/>
              <a:t>Organization:</a:t>
            </a:r>
          </a:p>
        </p:txBody>
      </p:sp>
      <p:sp>
        <p:nvSpPr>
          <p:cNvPr id="5" name="TextBox 4"/>
          <p:cNvSpPr txBox="1"/>
          <p:nvPr/>
        </p:nvSpPr>
        <p:spPr>
          <a:xfrm>
            <a:off x="472543" y="837152"/>
            <a:ext cx="8910773" cy="461665"/>
          </a:xfrm>
          <a:prstGeom prst="rect">
            <a:avLst/>
          </a:prstGeom>
          <a:noFill/>
        </p:spPr>
        <p:txBody>
          <a:bodyPr wrap="none" rtlCol="0">
            <a:spAutoFit/>
          </a:bodyPr>
          <a:lstStyle/>
          <a:p>
            <a:r>
              <a:rPr lang="en-GB" sz="2400" b="1" dirty="0" smtClean="0">
                <a:solidFill>
                  <a:srgbClr val="FF0000"/>
                </a:solidFill>
              </a:rPr>
              <a:t>Lectures</a:t>
            </a:r>
            <a:r>
              <a:rPr lang="en-GB" sz="2400" dirty="0" smtClean="0"/>
              <a:t> are in the lecture room</a:t>
            </a:r>
            <a:r>
              <a:rPr lang="en-GB" sz="2400" b="1" dirty="0" smtClean="0">
                <a:solidFill>
                  <a:srgbClr val="FF0000"/>
                </a:solidFill>
              </a:rPr>
              <a:t>, coding/experiments </a:t>
            </a:r>
            <a:r>
              <a:rPr lang="en-GB" sz="2400" dirty="0" smtClean="0"/>
              <a:t>in the lab/office</a:t>
            </a:r>
          </a:p>
        </p:txBody>
      </p:sp>
      <p:sp>
        <p:nvSpPr>
          <p:cNvPr id="6" name="TextBox 5"/>
          <p:cNvSpPr txBox="1"/>
          <p:nvPr/>
        </p:nvSpPr>
        <p:spPr>
          <a:xfrm>
            <a:off x="472543" y="1497731"/>
            <a:ext cx="10524805" cy="1200329"/>
          </a:xfrm>
          <a:prstGeom prst="rect">
            <a:avLst/>
          </a:prstGeom>
          <a:noFill/>
        </p:spPr>
        <p:txBody>
          <a:bodyPr wrap="square" rtlCol="0">
            <a:spAutoFit/>
          </a:bodyPr>
          <a:lstStyle/>
          <a:p>
            <a:r>
              <a:rPr lang="en-GB" sz="2400" b="1" dirty="0" smtClean="0">
                <a:solidFill>
                  <a:srgbClr val="FF0000"/>
                </a:solidFill>
              </a:rPr>
              <a:t>Team and individual works</a:t>
            </a:r>
            <a:r>
              <a:rPr lang="en-GB" sz="2400" dirty="0" smtClean="0"/>
              <a:t>: Students team up : two students per team.  Team members help each other in coding, reading, discussion </a:t>
            </a:r>
            <a:r>
              <a:rPr lang="en-GB" sz="2400" dirty="0" err="1" smtClean="0"/>
              <a:t>etc</a:t>
            </a:r>
            <a:r>
              <a:rPr lang="en-GB" sz="2400" dirty="0" smtClean="0"/>
              <a:t>, but each student should complete his/her own code.  </a:t>
            </a:r>
          </a:p>
        </p:txBody>
      </p:sp>
      <p:sp>
        <p:nvSpPr>
          <p:cNvPr id="7" name="TextBox 6"/>
          <p:cNvSpPr txBox="1"/>
          <p:nvPr/>
        </p:nvSpPr>
        <p:spPr>
          <a:xfrm>
            <a:off x="472543" y="2852966"/>
            <a:ext cx="10524805" cy="1200329"/>
          </a:xfrm>
          <a:prstGeom prst="rect">
            <a:avLst/>
          </a:prstGeom>
          <a:noFill/>
        </p:spPr>
        <p:txBody>
          <a:bodyPr wrap="square" rtlCol="0">
            <a:spAutoFit/>
          </a:bodyPr>
          <a:lstStyle/>
          <a:p>
            <a:r>
              <a:rPr lang="en-GB" sz="2400" b="1" dirty="0" smtClean="0">
                <a:solidFill>
                  <a:srgbClr val="FF0000"/>
                </a:solidFill>
              </a:rPr>
              <a:t>Teaching staff whereabouts: </a:t>
            </a:r>
            <a:r>
              <a:rPr lang="en-GB" sz="2400" dirty="0" smtClean="0"/>
              <a:t>at least one teacher is around  in his/her office nearby at any time during the course, students can always approach a teacher (or a </a:t>
            </a:r>
            <a:r>
              <a:rPr lang="en-GB" sz="2400" dirty="0" err="1" smtClean="0"/>
              <a:t>dept</a:t>
            </a:r>
            <a:r>
              <a:rPr lang="en-GB" sz="2400" dirty="0" smtClean="0"/>
              <a:t> member) to ask questions or ask for help anytime, e.g., for a coding problem</a:t>
            </a:r>
          </a:p>
        </p:txBody>
      </p:sp>
      <p:sp>
        <p:nvSpPr>
          <p:cNvPr id="8" name="TextBox 7"/>
          <p:cNvSpPr txBox="1"/>
          <p:nvPr/>
        </p:nvSpPr>
        <p:spPr>
          <a:xfrm>
            <a:off x="472542" y="4140695"/>
            <a:ext cx="10524805" cy="830997"/>
          </a:xfrm>
          <a:prstGeom prst="rect">
            <a:avLst/>
          </a:prstGeom>
          <a:noFill/>
        </p:spPr>
        <p:txBody>
          <a:bodyPr wrap="square" rtlCol="0">
            <a:spAutoFit/>
          </a:bodyPr>
          <a:lstStyle/>
          <a:p>
            <a:r>
              <a:rPr lang="en-GB" sz="2400" b="1" dirty="0" smtClean="0">
                <a:solidFill>
                  <a:srgbClr val="FF0000"/>
                </a:solidFill>
              </a:rPr>
              <a:t>Lunch:  </a:t>
            </a:r>
            <a:r>
              <a:rPr lang="en-GB" sz="2400" dirty="0" smtClean="0"/>
              <a:t>students and teaching staff (at least one) have lunch together for communication, e.g.,   1 pm each day for lunch.</a:t>
            </a:r>
          </a:p>
        </p:txBody>
      </p:sp>
      <p:sp>
        <p:nvSpPr>
          <p:cNvPr id="9" name="TextBox 8"/>
          <p:cNvSpPr txBox="1"/>
          <p:nvPr/>
        </p:nvSpPr>
        <p:spPr>
          <a:xfrm>
            <a:off x="472541" y="5124439"/>
            <a:ext cx="10524805" cy="1569660"/>
          </a:xfrm>
          <a:prstGeom prst="rect">
            <a:avLst/>
          </a:prstGeom>
          <a:noFill/>
        </p:spPr>
        <p:txBody>
          <a:bodyPr wrap="square" rtlCol="0">
            <a:spAutoFit/>
          </a:bodyPr>
          <a:lstStyle/>
          <a:p>
            <a:r>
              <a:rPr lang="en-GB" sz="2400" b="1" dirty="0" smtClean="0">
                <a:solidFill>
                  <a:srgbClr val="FF0000"/>
                </a:solidFill>
              </a:rPr>
              <a:t>Daily verbal report/discussion of progress/issues/ problems from each student:</a:t>
            </a:r>
          </a:p>
          <a:p>
            <a:r>
              <a:rPr lang="en-GB" sz="2400" dirty="0" smtClean="0"/>
              <a:t>Each day, speak with a teaching staff for at least 5 minutes, or as long as needed, about how you are doing, so that we can provide timely feedback, advice, and help.  This can be done at lunch or break time, or at the end of the each day. </a:t>
            </a:r>
          </a:p>
        </p:txBody>
      </p:sp>
    </p:spTree>
    <p:extLst>
      <p:ext uri="{BB962C8B-B14F-4D97-AF65-F5344CB8AC3E}">
        <p14:creationId xmlns:p14="http://schemas.microsoft.com/office/powerpoint/2010/main" val="3969615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750" y="141149"/>
            <a:ext cx="6996274" cy="461665"/>
          </a:xfrm>
          <a:prstGeom prst="rect">
            <a:avLst/>
          </a:prstGeom>
          <a:noFill/>
        </p:spPr>
        <p:txBody>
          <a:bodyPr wrap="none" rtlCol="0">
            <a:spAutoFit/>
          </a:bodyPr>
          <a:lstStyle/>
          <a:p>
            <a:r>
              <a:rPr lang="en-GB" sz="2400" b="1" dirty="0" smtClean="0">
                <a:solidFill>
                  <a:srgbClr val="FF0000"/>
                </a:solidFill>
              </a:rPr>
              <a:t>Learning by doing:  </a:t>
            </a:r>
            <a:r>
              <a:rPr lang="en-GB" sz="2400" b="1" dirty="0" smtClean="0"/>
              <a:t>implement a previous experiment</a:t>
            </a:r>
            <a:endParaRPr lang="en-GB" sz="2400" b="1" dirty="0"/>
          </a:p>
        </p:txBody>
      </p:sp>
      <p:sp>
        <p:nvSpPr>
          <p:cNvPr id="6" name="TextBox 5"/>
          <p:cNvSpPr txBox="1"/>
          <p:nvPr/>
        </p:nvSpPr>
        <p:spPr>
          <a:xfrm>
            <a:off x="686898" y="693111"/>
            <a:ext cx="11191664" cy="769441"/>
          </a:xfrm>
          <a:prstGeom prst="rect">
            <a:avLst/>
          </a:prstGeom>
          <a:noFill/>
        </p:spPr>
        <p:txBody>
          <a:bodyPr wrap="square" rtlCol="0">
            <a:spAutoFit/>
          </a:bodyPr>
          <a:lstStyle/>
          <a:p>
            <a:r>
              <a:rPr lang="en-GB" sz="2400" b="1" dirty="0" smtClean="0"/>
              <a:t>(1) Read the paper </a:t>
            </a:r>
            <a:r>
              <a:rPr lang="en-GB" sz="2000" b="1" dirty="0" smtClean="0"/>
              <a:t>--- </a:t>
            </a:r>
            <a:r>
              <a:rPr lang="en-GB" sz="2000" dirty="0" smtClean="0"/>
              <a:t>practice literature reading, understanding the purpose, design, stimulus, subject task, data to be collected, </a:t>
            </a:r>
            <a:r>
              <a:rPr lang="en-GB" sz="2000" dirty="0" err="1" smtClean="0"/>
              <a:t>etc</a:t>
            </a:r>
            <a:endParaRPr lang="en-GB" sz="2000" dirty="0"/>
          </a:p>
        </p:txBody>
      </p:sp>
      <p:sp>
        <p:nvSpPr>
          <p:cNvPr id="7" name="TextBox 6"/>
          <p:cNvSpPr txBox="1"/>
          <p:nvPr/>
        </p:nvSpPr>
        <p:spPr>
          <a:xfrm>
            <a:off x="651953" y="1580729"/>
            <a:ext cx="11261553" cy="1384995"/>
          </a:xfrm>
          <a:prstGeom prst="rect">
            <a:avLst/>
          </a:prstGeom>
          <a:noFill/>
        </p:spPr>
        <p:txBody>
          <a:bodyPr wrap="square" rtlCol="0">
            <a:spAutoFit/>
          </a:bodyPr>
          <a:lstStyle/>
          <a:p>
            <a:r>
              <a:rPr lang="en-GB" sz="2400" b="1" dirty="0" smtClean="0"/>
              <a:t>(2) Do </a:t>
            </a:r>
            <a:r>
              <a:rPr lang="en-GB" sz="2400" b="1" dirty="0" err="1" smtClean="0"/>
              <a:t>matlab</a:t>
            </a:r>
            <a:r>
              <a:rPr lang="en-GB" sz="2400" b="1" dirty="0" smtClean="0"/>
              <a:t> coding for the experiment </a:t>
            </a:r>
            <a:r>
              <a:rPr lang="en-GB" sz="2000" dirty="0" smtClean="0"/>
              <a:t>--- practice coding, flow diagram of the code, coding subroutines, functions,  how to display a stimulus, how to give instructions, how to collect subject responses, how to format and save data,  code debugging, how to code defensively to avoid errors, how to code to make experimental design changes easily,  </a:t>
            </a:r>
            <a:r>
              <a:rPr lang="en-GB" sz="2000" dirty="0" err="1" smtClean="0"/>
              <a:t>etc</a:t>
            </a:r>
            <a:endParaRPr lang="en-GB" sz="2000" dirty="0"/>
          </a:p>
        </p:txBody>
      </p:sp>
      <p:sp>
        <p:nvSpPr>
          <p:cNvPr id="8" name="TextBox 7"/>
          <p:cNvSpPr txBox="1"/>
          <p:nvPr/>
        </p:nvSpPr>
        <p:spPr>
          <a:xfrm>
            <a:off x="651953" y="3302036"/>
            <a:ext cx="9753085" cy="1077218"/>
          </a:xfrm>
          <a:prstGeom prst="rect">
            <a:avLst/>
          </a:prstGeom>
          <a:noFill/>
        </p:spPr>
        <p:txBody>
          <a:bodyPr wrap="square" rtlCol="0">
            <a:spAutoFit/>
          </a:bodyPr>
          <a:lstStyle/>
          <a:p>
            <a:r>
              <a:rPr lang="en-GB" sz="2400" b="1" dirty="0" smtClean="0"/>
              <a:t>(3) Data collection </a:t>
            </a:r>
            <a:r>
              <a:rPr lang="en-GB" sz="2000" dirty="0" smtClean="0"/>
              <a:t>--- practice data collection, practice giving instructions,  continue debugging, plot out raw data to check that all desired information are collected, watch out for experimental confounds, </a:t>
            </a:r>
            <a:r>
              <a:rPr lang="en-GB" sz="2000" dirty="0" err="1" smtClean="0"/>
              <a:t>etc</a:t>
            </a:r>
            <a:endParaRPr lang="en-GB" sz="2000" dirty="0"/>
          </a:p>
        </p:txBody>
      </p:sp>
      <p:sp>
        <p:nvSpPr>
          <p:cNvPr id="9" name="TextBox 8"/>
          <p:cNvSpPr txBox="1"/>
          <p:nvPr/>
        </p:nvSpPr>
        <p:spPr>
          <a:xfrm>
            <a:off x="651952" y="4654012"/>
            <a:ext cx="9753085" cy="1077218"/>
          </a:xfrm>
          <a:prstGeom prst="rect">
            <a:avLst/>
          </a:prstGeom>
          <a:noFill/>
        </p:spPr>
        <p:txBody>
          <a:bodyPr wrap="square" rtlCol="0">
            <a:spAutoFit/>
          </a:bodyPr>
          <a:lstStyle/>
          <a:p>
            <a:r>
              <a:rPr lang="en-GB" sz="2400" b="1" dirty="0" smtClean="0"/>
              <a:t>(4) Data analysis</a:t>
            </a:r>
            <a:r>
              <a:rPr lang="en-GB" sz="2000" b="1" dirty="0" smtClean="0"/>
              <a:t> </a:t>
            </a:r>
            <a:r>
              <a:rPr lang="en-GB" sz="2000" dirty="0" smtClean="0"/>
              <a:t>--- practice data analysis, calculate statistical results such as mean and accuracy of subject responses across trials, accuracy and reaction times of subjects. Plot out results in multiple ways to examine data. </a:t>
            </a:r>
            <a:endParaRPr lang="en-GB" sz="2000" dirty="0"/>
          </a:p>
        </p:txBody>
      </p:sp>
      <p:sp>
        <p:nvSpPr>
          <p:cNvPr id="10" name="TextBox 9"/>
          <p:cNvSpPr txBox="1"/>
          <p:nvPr/>
        </p:nvSpPr>
        <p:spPr>
          <a:xfrm>
            <a:off x="651951" y="5816593"/>
            <a:ext cx="9753085" cy="769441"/>
          </a:xfrm>
          <a:prstGeom prst="rect">
            <a:avLst/>
          </a:prstGeom>
          <a:noFill/>
        </p:spPr>
        <p:txBody>
          <a:bodyPr wrap="square" rtlCol="0">
            <a:spAutoFit/>
          </a:bodyPr>
          <a:lstStyle/>
          <a:p>
            <a:r>
              <a:rPr lang="en-GB" sz="2400" b="1" dirty="0" smtClean="0"/>
              <a:t>(5) Presentation </a:t>
            </a:r>
            <a:r>
              <a:rPr lang="en-GB" sz="2000" dirty="0" smtClean="0"/>
              <a:t>--- practice scientific presentation, writing, and reporting, and reflect on lessons learned, discuss results and future extensions.</a:t>
            </a:r>
          </a:p>
        </p:txBody>
      </p:sp>
    </p:spTree>
    <p:extLst>
      <p:ext uri="{BB962C8B-B14F-4D97-AF65-F5344CB8AC3E}">
        <p14:creationId xmlns:p14="http://schemas.microsoft.com/office/powerpoint/2010/main" val="1981341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45" y="116602"/>
            <a:ext cx="6863225" cy="461665"/>
          </a:xfrm>
          <a:prstGeom prst="rect">
            <a:avLst/>
          </a:prstGeom>
          <a:noFill/>
        </p:spPr>
        <p:txBody>
          <a:bodyPr wrap="none" rtlCol="0">
            <a:spAutoFit/>
          </a:bodyPr>
          <a:lstStyle/>
          <a:p>
            <a:r>
              <a:rPr lang="en-GB" sz="2400" dirty="0" smtClean="0"/>
              <a:t>The previous experiment to implement in this course:</a:t>
            </a:r>
            <a:endParaRPr lang="en-GB" sz="2400" dirty="0"/>
          </a:p>
        </p:txBody>
      </p:sp>
      <p:pic>
        <p:nvPicPr>
          <p:cNvPr id="3" name="Picture 2"/>
          <p:cNvPicPr>
            <a:picLocks noChangeAspect="1"/>
          </p:cNvPicPr>
          <p:nvPr/>
        </p:nvPicPr>
        <p:blipFill>
          <a:blip r:embed="rId2"/>
          <a:stretch>
            <a:fillRect/>
          </a:stretch>
        </p:blipFill>
        <p:spPr>
          <a:xfrm>
            <a:off x="1306554" y="578267"/>
            <a:ext cx="8429648" cy="2133217"/>
          </a:xfrm>
          <a:prstGeom prst="rect">
            <a:avLst/>
          </a:prstGeom>
        </p:spPr>
      </p:pic>
      <p:sp>
        <p:nvSpPr>
          <p:cNvPr id="4" name="TextBox 3"/>
          <p:cNvSpPr txBox="1"/>
          <p:nvPr/>
        </p:nvSpPr>
        <p:spPr>
          <a:xfrm>
            <a:off x="42958" y="2761610"/>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653995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769271"/>
            <a:ext cx="12730477" cy="5632311"/>
          </a:xfrm>
          <a:prstGeom prst="rect">
            <a:avLst/>
          </a:prstGeom>
        </p:spPr>
        <p:txBody>
          <a:bodyPr wrap="square">
            <a:spAutoFit/>
          </a:bodyPr>
          <a:lstStyle/>
          <a:p>
            <a:r>
              <a:rPr lang="en-GB" dirty="0" smtClean="0">
                <a:solidFill>
                  <a:srgbClr val="FF0000"/>
                </a:solidFill>
              </a:rPr>
              <a:t>Human observers are typically unaware of the eye of origin of visual inputs. This study shows that an eye of origin or</a:t>
            </a:r>
          </a:p>
          <a:p>
            <a:r>
              <a:rPr lang="en-GB" dirty="0" smtClean="0">
                <a:solidFill>
                  <a:srgbClr val="FF0000"/>
                </a:solidFill>
              </a:rPr>
              <a:t>ocular singleton, e.g., an item in the left eye among background items in the right eye, can nevertheless attract attention</a:t>
            </a:r>
          </a:p>
          <a:p>
            <a:r>
              <a:rPr lang="en-GB" dirty="0" smtClean="0">
                <a:solidFill>
                  <a:srgbClr val="FF0000"/>
                </a:solidFill>
              </a:rPr>
              <a:t>automatically. </a:t>
            </a:r>
            <a:r>
              <a:rPr lang="en-GB" dirty="0" smtClean="0">
                <a:solidFill>
                  <a:srgbClr val="0070C0"/>
                </a:solidFill>
              </a:rPr>
              <a:t>Observers searched for a uniquely oriented bar, i.e., an orientation singleton, in a background of horizontal</a:t>
            </a:r>
          </a:p>
          <a:p>
            <a:r>
              <a:rPr lang="en-GB" dirty="0" smtClean="0">
                <a:solidFill>
                  <a:srgbClr val="0070C0"/>
                </a:solidFill>
              </a:rPr>
              <a:t>bars. Their reports of the tilt direction of the search target in a brief (200 </a:t>
            </a:r>
            <a:r>
              <a:rPr lang="en-GB" dirty="0" err="1" smtClean="0">
                <a:solidFill>
                  <a:srgbClr val="0070C0"/>
                </a:solidFill>
              </a:rPr>
              <a:t>ms</a:t>
            </a:r>
            <a:r>
              <a:rPr lang="en-GB" dirty="0" smtClean="0">
                <a:solidFill>
                  <a:srgbClr val="0070C0"/>
                </a:solidFill>
              </a:rPr>
              <a:t>) display </a:t>
            </a:r>
            <a:r>
              <a:rPr lang="en-GB" dirty="0" smtClean="0">
                <a:solidFill>
                  <a:srgbClr val="BE12B2"/>
                </a:solidFill>
              </a:rPr>
              <a:t>were more accurate in a dichoptic</a:t>
            </a:r>
          </a:p>
          <a:p>
            <a:r>
              <a:rPr lang="en-GB" dirty="0" smtClean="0">
                <a:solidFill>
                  <a:srgbClr val="BE12B2"/>
                </a:solidFill>
              </a:rPr>
              <a:t>congruent (DC) condition, when the target was also an ocular singleton, than in a monocular (M) condition, when all bars</a:t>
            </a:r>
          </a:p>
          <a:p>
            <a:r>
              <a:rPr lang="en-GB" dirty="0" smtClean="0">
                <a:solidFill>
                  <a:srgbClr val="BE12B2"/>
                </a:solidFill>
              </a:rPr>
              <a:t>were presented to the same single eye, or a dichoptic incongruent (DI) condition, when an ocular singleton was a</a:t>
            </a:r>
          </a:p>
          <a:p>
            <a:r>
              <a:rPr lang="en-GB" dirty="0" smtClean="0">
                <a:solidFill>
                  <a:srgbClr val="BE12B2"/>
                </a:solidFill>
              </a:rPr>
              <a:t>background bar. The better performance in DC did not depend on the ability of the observers to report the presence of</a:t>
            </a:r>
          </a:p>
          <a:p>
            <a:r>
              <a:rPr lang="en-GB" dirty="0" smtClean="0">
                <a:solidFill>
                  <a:srgbClr val="BE12B2"/>
                </a:solidFill>
              </a:rPr>
              <a:t>an ocular singleton by making forced choices in the same stimuli (though without the orientation singleton). </a:t>
            </a:r>
            <a:r>
              <a:rPr lang="en-GB" dirty="0" smtClean="0">
                <a:solidFill>
                  <a:srgbClr val="006600"/>
                </a:solidFill>
              </a:rPr>
              <a:t>This</a:t>
            </a:r>
          </a:p>
          <a:p>
            <a:r>
              <a:rPr lang="en-GB" dirty="0" smtClean="0">
                <a:solidFill>
                  <a:srgbClr val="006600"/>
                </a:solidFill>
              </a:rPr>
              <a:t>suggests that the ocular singleton exogenously cued attention to its location, facilitating the identiﬁcation of the tilt</a:t>
            </a:r>
          </a:p>
          <a:p>
            <a:r>
              <a:rPr lang="en-GB" dirty="0" smtClean="0">
                <a:solidFill>
                  <a:srgbClr val="006600"/>
                </a:solidFill>
              </a:rPr>
              <a:t>singleton in the DC condition. </a:t>
            </a:r>
            <a:r>
              <a:rPr lang="en-GB" dirty="0" smtClean="0">
                <a:solidFill>
                  <a:srgbClr val="0070C0"/>
                </a:solidFill>
              </a:rPr>
              <a:t>When the search display persisted without being masked, observers’ reaction times (RTs)</a:t>
            </a:r>
          </a:p>
          <a:p>
            <a:r>
              <a:rPr lang="en-GB" dirty="0" smtClean="0">
                <a:solidFill>
                  <a:srgbClr val="0070C0"/>
                </a:solidFill>
              </a:rPr>
              <a:t>for reporting the location of the search target </a:t>
            </a:r>
            <a:r>
              <a:rPr lang="en-GB" dirty="0" smtClean="0">
                <a:solidFill>
                  <a:srgbClr val="BE12B2"/>
                </a:solidFill>
              </a:rPr>
              <a:t>were shorter in the DC, and longer in the DI, than the M condition,</a:t>
            </a:r>
          </a:p>
          <a:p>
            <a:r>
              <a:rPr lang="en-GB" dirty="0" smtClean="0">
                <a:solidFill>
                  <a:srgbClr val="BE12B2"/>
                </a:solidFill>
              </a:rPr>
              <a:t>regardless of whether the observers were aware that different conditions existed. In an analogous design, similar RT</a:t>
            </a:r>
          </a:p>
          <a:p>
            <a:r>
              <a:rPr lang="en-GB" dirty="0" smtClean="0">
                <a:solidFill>
                  <a:srgbClr val="BE12B2"/>
                </a:solidFill>
              </a:rPr>
              <a:t>patterns were observed for the task of ﬁnding an orientation contrast texture border. </a:t>
            </a:r>
            <a:r>
              <a:rPr lang="en-GB" dirty="0" smtClean="0">
                <a:solidFill>
                  <a:srgbClr val="006600"/>
                </a:solidFill>
              </a:rPr>
              <a:t>These results suggest that in typical</a:t>
            </a:r>
          </a:p>
          <a:p>
            <a:r>
              <a:rPr lang="en-GB" dirty="0" smtClean="0">
                <a:solidFill>
                  <a:srgbClr val="006600"/>
                </a:solidFill>
              </a:rPr>
              <a:t>trials, attention was more quickly attracted to or initially distracted from the target in the DC or DI condition, respectively</a:t>
            </a:r>
            <a:r>
              <a:rPr lang="en-GB" dirty="0" smtClean="0"/>
              <a:t>.</a:t>
            </a:r>
          </a:p>
          <a:p>
            <a:r>
              <a:rPr lang="en-GB" dirty="0" smtClean="0">
                <a:solidFill>
                  <a:srgbClr val="006600"/>
                </a:solidFill>
              </a:rPr>
              <a:t>Hence, an ocular singleton, though elusive to awareness, can effectively compete for attention with an orientation</a:t>
            </a:r>
          </a:p>
          <a:p>
            <a:r>
              <a:rPr lang="en-GB" dirty="0" smtClean="0">
                <a:solidFill>
                  <a:srgbClr val="006600"/>
                </a:solidFill>
              </a:rPr>
              <a:t>singleton (tilted 20 or 50 degrees from background bars in the current study).</a:t>
            </a:r>
            <a:r>
              <a:rPr lang="en-GB" dirty="0" smtClean="0"/>
              <a:t> </a:t>
            </a:r>
            <a:r>
              <a:rPr lang="en-GB" dirty="0" smtClean="0">
                <a:solidFill>
                  <a:srgbClr val="BE12B2"/>
                </a:solidFill>
              </a:rPr>
              <a:t>Similarly, it can also make a difﬁcult visual</a:t>
            </a:r>
          </a:p>
          <a:p>
            <a:r>
              <a:rPr lang="en-GB" dirty="0" smtClean="0">
                <a:solidFill>
                  <a:srgbClr val="BE12B2"/>
                </a:solidFill>
              </a:rPr>
              <a:t>search easier by diminishing the set size effect.</a:t>
            </a:r>
            <a:r>
              <a:rPr lang="en-GB" dirty="0" smtClean="0"/>
              <a:t> </a:t>
            </a:r>
            <a:r>
              <a:rPr lang="en-GB" dirty="0" smtClean="0">
                <a:solidFill>
                  <a:srgbClr val="006600"/>
                </a:solidFill>
              </a:rPr>
              <a:t>Since monocular neurons with the eye of origin information are abundant</a:t>
            </a:r>
          </a:p>
          <a:p>
            <a:r>
              <a:rPr lang="en-GB" dirty="0" smtClean="0">
                <a:solidFill>
                  <a:srgbClr val="006600"/>
                </a:solidFill>
              </a:rPr>
              <a:t>in the primary visual cortex (V1) and scarce in other cortical areas, and since visual awareness is believed to be absent</a:t>
            </a:r>
          </a:p>
          <a:p>
            <a:r>
              <a:rPr lang="en-GB" dirty="0" smtClean="0">
                <a:solidFill>
                  <a:srgbClr val="006600"/>
                </a:solidFill>
              </a:rPr>
              <a:t>or weaker in V1 than in other cortical areas, our results provide a hallmark of the role of V1 in creating a bottom-up</a:t>
            </a:r>
          </a:p>
          <a:p>
            <a:r>
              <a:rPr lang="en-GB" dirty="0" smtClean="0">
                <a:solidFill>
                  <a:srgbClr val="006600"/>
                </a:solidFill>
              </a:rPr>
              <a:t>saliency map to guide attentional selection.</a:t>
            </a:r>
            <a:endParaRPr lang="en-GB" dirty="0">
              <a:solidFill>
                <a:srgbClr val="006600"/>
              </a:solidFill>
            </a:endParaRPr>
          </a:p>
        </p:txBody>
      </p:sp>
      <p:sp>
        <p:nvSpPr>
          <p:cNvPr id="3" name="TextBox 2"/>
          <p:cNvSpPr txBox="1"/>
          <p:nvPr/>
        </p:nvSpPr>
        <p:spPr>
          <a:xfrm>
            <a:off x="195943" y="217714"/>
            <a:ext cx="1143070" cy="400110"/>
          </a:xfrm>
          <a:prstGeom prst="rect">
            <a:avLst/>
          </a:prstGeom>
          <a:noFill/>
        </p:spPr>
        <p:txBody>
          <a:bodyPr wrap="none" rtlCol="0">
            <a:spAutoFit/>
          </a:bodyPr>
          <a:lstStyle/>
          <a:p>
            <a:r>
              <a:rPr lang="en-GB" sz="2000" b="1" dirty="0" smtClean="0"/>
              <a:t>Abstract:</a:t>
            </a:r>
            <a:endParaRPr lang="en-GB" sz="2000" b="1" dirty="0"/>
          </a:p>
        </p:txBody>
      </p:sp>
      <p:sp>
        <p:nvSpPr>
          <p:cNvPr id="5" name="Rectangle 4"/>
          <p:cNvSpPr/>
          <p:nvPr/>
        </p:nvSpPr>
        <p:spPr>
          <a:xfrm>
            <a:off x="2172067" y="248492"/>
            <a:ext cx="9002120" cy="369332"/>
          </a:xfrm>
          <a:prstGeom prst="rect">
            <a:avLst/>
          </a:prstGeom>
          <a:solidFill>
            <a:srgbClr val="FFFF00"/>
          </a:solidFill>
        </p:spPr>
        <p:txBody>
          <a:bodyPr wrap="square">
            <a:spAutoFit/>
          </a:bodyPr>
          <a:lstStyle/>
          <a:p>
            <a:r>
              <a:rPr lang="en-GB" b="1" dirty="0" smtClean="0">
                <a:solidFill>
                  <a:srgbClr val="FF0000"/>
                </a:solidFill>
              </a:rPr>
              <a:t>Red: </a:t>
            </a:r>
            <a:r>
              <a:rPr lang="en-GB" dirty="0" smtClean="0">
                <a:solidFill>
                  <a:srgbClr val="FF0000"/>
                </a:solidFill>
              </a:rPr>
              <a:t>findings in brief;  </a:t>
            </a:r>
            <a:r>
              <a:rPr lang="en-GB" b="1" dirty="0" smtClean="0">
                <a:solidFill>
                  <a:srgbClr val="0070C0"/>
                </a:solidFill>
              </a:rPr>
              <a:t>Blue: </a:t>
            </a:r>
            <a:r>
              <a:rPr lang="en-GB" dirty="0" smtClean="0">
                <a:solidFill>
                  <a:srgbClr val="0070C0"/>
                </a:solidFill>
              </a:rPr>
              <a:t>stimuli and task;  </a:t>
            </a:r>
            <a:r>
              <a:rPr lang="en-GB" b="1" dirty="0" smtClean="0">
                <a:solidFill>
                  <a:srgbClr val="BE12B2"/>
                </a:solidFill>
              </a:rPr>
              <a:t>Purple: </a:t>
            </a:r>
            <a:r>
              <a:rPr lang="en-GB" dirty="0" smtClean="0">
                <a:solidFill>
                  <a:srgbClr val="BE12B2"/>
                </a:solidFill>
              </a:rPr>
              <a:t>Results from data</a:t>
            </a:r>
            <a:r>
              <a:rPr lang="en-GB" dirty="0" smtClean="0">
                <a:solidFill>
                  <a:srgbClr val="0070C0"/>
                </a:solidFill>
              </a:rPr>
              <a:t>;  </a:t>
            </a:r>
            <a:r>
              <a:rPr lang="en-GB" b="1" dirty="0" smtClean="0">
                <a:solidFill>
                  <a:srgbClr val="508E42"/>
                </a:solidFill>
              </a:rPr>
              <a:t>Green</a:t>
            </a:r>
            <a:r>
              <a:rPr lang="en-GB" dirty="0" smtClean="0">
                <a:solidFill>
                  <a:srgbClr val="508E42"/>
                </a:solidFill>
              </a:rPr>
              <a:t>: interpretation</a:t>
            </a:r>
            <a:endParaRPr lang="en-GB" dirty="0">
              <a:solidFill>
                <a:srgbClr val="508E42"/>
              </a:solidFill>
            </a:endParaRPr>
          </a:p>
        </p:txBody>
      </p:sp>
    </p:spTree>
    <p:extLst>
      <p:ext uri="{BB962C8B-B14F-4D97-AF65-F5344CB8AC3E}">
        <p14:creationId xmlns:p14="http://schemas.microsoft.com/office/powerpoint/2010/main" val="3905339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4"/>
</p:tagLst>
</file>

<file path=ppt/tags/tag2.xml><?xml version="1.0" encoding="utf-8"?>
<p:tagLst xmlns:a="http://schemas.openxmlformats.org/drawingml/2006/main" xmlns:r="http://schemas.openxmlformats.org/officeDocument/2006/relationships" xmlns:p="http://schemas.openxmlformats.org/presentationml/2006/main">
  <p:tag name="TIMING" val="|14.4"/>
</p:tagLst>
</file>

<file path=ppt/tags/tag3.xml><?xml version="1.0" encoding="utf-8"?>
<p:tagLst xmlns:a="http://schemas.openxmlformats.org/drawingml/2006/main" xmlns:r="http://schemas.openxmlformats.org/officeDocument/2006/relationships" xmlns:p="http://schemas.openxmlformats.org/presentationml/2006/main">
  <p:tag name="TIMING" val="|14.4"/>
</p:tagLst>
</file>

<file path=ppt/tags/tag4.xml><?xml version="1.0" encoding="utf-8"?>
<p:tagLst xmlns:a="http://schemas.openxmlformats.org/drawingml/2006/main" xmlns:r="http://schemas.openxmlformats.org/officeDocument/2006/relationships" xmlns:p="http://schemas.openxmlformats.org/presentationml/2006/main">
  <p:tag name="TIMING" val="|14.4"/>
</p:tagLst>
</file>

<file path=ppt/tags/tag5.xml><?xml version="1.0" encoding="utf-8"?>
<p:tagLst xmlns:a="http://schemas.openxmlformats.org/drawingml/2006/main" xmlns:r="http://schemas.openxmlformats.org/officeDocument/2006/relationships" xmlns:p="http://schemas.openxmlformats.org/presentationml/2006/main">
  <p:tag name="TIMING" val="|14.4"/>
</p:tagLst>
</file>

<file path=ppt/tags/tag6.xml><?xml version="1.0" encoding="utf-8"?>
<p:tagLst xmlns:a="http://schemas.openxmlformats.org/drawingml/2006/main" xmlns:r="http://schemas.openxmlformats.org/officeDocument/2006/relationships" xmlns:p="http://schemas.openxmlformats.org/presentationml/2006/main">
  <p:tag name="TIMING" val="|14.4"/>
</p:tagLst>
</file>

<file path=ppt/tags/tag7.xml><?xml version="1.0" encoding="utf-8"?>
<p:tagLst xmlns:a="http://schemas.openxmlformats.org/drawingml/2006/main" xmlns:r="http://schemas.openxmlformats.org/officeDocument/2006/relationships" xmlns:p="http://schemas.openxmlformats.org/presentationml/2006/main">
  <p:tag name="TIMING" val="|1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ectureSlid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6849</TotalTime>
  <Words>2989</Words>
  <Application>Microsoft Office PowerPoint</Application>
  <PresentationFormat>Widescreen</PresentationFormat>
  <Paragraphs>522</Paragraphs>
  <Slides>27</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DengXian</vt:lpstr>
      <vt:lpstr>ＭＳ Ｐゴシック</vt:lpstr>
      <vt:lpstr>Arial</vt:lpstr>
      <vt:lpstr>Arial Black</vt:lpstr>
      <vt:lpstr>Arial Rounded MT Bold</vt:lpstr>
      <vt:lpstr>Calibri</vt:lpstr>
      <vt:lpstr>Calibri Light</vt:lpstr>
      <vt:lpstr>Helvetica</vt:lpstr>
      <vt:lpstr>Times New Roman</vt:lpstr>
      <vt:lpstr>Office Theme</vt:lpstr>
      <vt:lpstr>1_LectureSlideTemplate</vt:lpstr>
      <vt:lpstr>1_Default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Zhaopingli</dc:creator>
  <cp:lastModifiedBy>Zhaopingli</cp:lastModifiedBy>
  <cp:revision>23</cp:revision>
  <dcterms:created xsi:type="dcterms:W3CDTF">2020-01-01T12:57:12Z</dcterms:created>
  <dcterms:modified xsi:type="dcterms:W3CDTF">2020-01-08T09:21:08Z</dcterms:modified>
</cp:coreProperties>
</file>